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76" r:id="rId3"/>
    <p:sldId id="264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4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B6DC9-4039-4434-9651-67DB01184EFD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0552D9-B9C3-4964-A9A0-B6E13A905E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915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A3569-5A99-434A-8451-7969F6B88FA6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7FFB9-A77D-4B67-8029-95471958135B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2C5B-123B-4B36-8699-9F8CAFBFD565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D0DB0-920D-493D-BBA7-299FBA954992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D9DB-ACB3-4829-A45A-ECF35A16E7AB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FA1A3-13FD-4F36-880B-046193668F32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B211-8C0A-46C5-8BAF-17CD66D6250B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3CCFB-E496-4E0D-A0D0-87CA526324C6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92400-2863-4A24-A019-FD46A1D4B08C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41F21-8E7E-4E05-8AAC-0C69111608F0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E0610-CD3D-4FAA-9809-EDEFE744ECD5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CC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28B6-E349-4DBE-9430-03C997EA304A}" type="datetime1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01910-1F02-43B2-8E7B-F923883779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audio" Target="../media/audio2.wav"/><Relationship Id="rId7" Type="http://schemas.openxmlformats.org/officeDocument/2006/relationships/slide" Target="slide15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audio" Target="../media/audio2.wav"/><Relationship Id="rId7" Type="http://schemas.openxmlformats.org/officeDocument/2006/relationships/audio" Target="../media/audio8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audio" Target="../media/audio2.wav"/><Relationship Id="rId7" Type="http://schemas.openxmlformats.org/officeDocument/2006/relationships/audio" Target="../media/audio8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slide" Target="slide19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57620" y="2130425"/>
            <a:ext cx="4600580" cy="1727203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FFFF00"/>
                </a:solidFill>
              </a:rPr>
              <a:t>«Я знаю русский язык»</a:t>
            </a:r>
            <a:endParaRPr lang="ru-RU" sz="18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Арзамаскина</a:t>
            </a:r>
            <a:r>
              <a:rPr lang="ru-RU" dirty="0" smtClean="0"/>
              <a:t> О.В.</a:t>
            </a:r>
            <a:endParaRPr lang="ru-RU" dirty="0"/>
          </a:p>
        </p:txBody>
      </p:sp>
      <p:pic>
        <p:nvPicPr>
          <p:cNvPr id="1026" name="Picture 2" descr="C:\Documents and Settings\Администратор\Мои документы\Мои рисунки\мал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857884"/>
            <a:ext cx="2000232" cy="10001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71546"/>
            <a:ext cx="4896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Какое слово является проверочным для слова “прим…</a:t>
            </a:r>
            <a:r>
              <a:rPr lang="ru-RU" sz="2400" b="1" dirty="0" err="1">
                <a:solidFill>
                  <a:schemeClr val="bg1"/>
                </a:solidFill>
              </a:rPr>
              <a:t>рение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57356" y="142852"/>
            <a:ext cx="1508628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примерный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мирный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мерный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4572008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мирить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мирный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041075" y="419199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мирный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215074" y="1785926"/>
            <a:ext cx="2786050" cy="2571768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66CC"/>
                </a:solidFill>
              </a:rPr>
              <a:t>700 баллов</a:t>
            </a:r>
          </a:p>
          <a:p>
            <a:pPr algn="ctr"/>
            <a:endParaRPr lang="ru-RU" sz="2000" b="1" dirty="0">
              <a:solidFill>
                <a:srgbClr val="FF66CC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4857752" y="307181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35782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700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71546"/>
            <a:ext cx="4720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Найдите звуковую одежду для слова “ягода”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28596" y="214290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85918" y="142852"/>
            <a:ext cx="1580066" cy="1000132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8926" y="4429132"/>
            <a:ext cx="2160000" cy="828000"/>
          </a:xfrm>
          <a:prstGeom prst="roundRect">
            <a:avLst/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Black" panose="020B0A04020102020204" pitchFamily="34" charset="0"/>
              </a:rPr>
              <a:t> </a:t>
            </a:r>
            <a:r>
              <a:rPr lang="ru-RU" b="1" dirty="0">
                <a:latin typeface="Arial Black" panose="020B0A04020102020204" pitchFamily="34" charset="0"/>
              </a:rPr>
              <a:t>[</a:t>
            </a:r>
            <a:r>
              <a:rPr lang="ru-RU" b="1" dirty="0" smtClean="0">
                <a:latin typeface="Arial Black" panose="020B0A04020102020204" pitchFamily="34" charset="0"/>
              </a:rPr>
              <a:t>ягода]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4500570"/>
            <a:ext cx="2160000" cy="828000"/>
          </a:xfrm>
          <a:prstGeom prst="roundRect">
            <a:avLst/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Black" panose="020B0A04020102020204" pitchFamily="34" charset="0"/>
              </a:rPr>
              <a:t>[</a:t>
            </a:r>
            <a:r>
              <a:rPr lang="ru-RU" b="1" dirty="0" err="1">
                <a:latin typeface="Arial Black" panose="020B0A04020102020204" pitchFamily="34" charset="0"/>
              </a:rPr>
              <a:t>йагада</a:t>
            </a:r>
            <a:r>
              <a:rPr lang="ru-RU" b="1" dirty="0">
                <a:latin typeface="Arial Black" panose="020B0A04020102020204" pitchFamily="34" charset="0"/>
              </a:rPr>
              <a:t>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Black" panose="020B0A04020102020204" pitchFamily="34" charset="0"/>
              </a:rPr>
              <a:t>[</a:t>
            </a:r>
            <a:r>
              <a:rPr lang="ru-RU" b="1" dirty="0" err="1">
                <a:latin typeface="Arial Black" panose="020B0A04020102020204" pitchFamily="34" charset="0"/>
              </a:rPr>
              <a:t>йагода</a:t>
            </a:r>
            <a:r>
              <a:rPr lang="ru-RU" b="1" dirty="0">
                <a:latin typeface="Arial Black" panose="020B0A04020102020204" pitchFamily="34" charset="0"/>
              </a:rPr>
              <a:t>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Black" panose="020B0A04020102020204" pitchFamily="34" charset="0"/>
              </a:rPr>
              <a:t>[</a:t>
            </a:r>
            <a:r>
              <a:rPr lang="ru-RU" b="1" dirty="0" err="1">
                <a:latin typeface="Arial Black" panose="020B0A04020102020204" pitchFamily="34" charset="0"/>
              </a:rPr>
              <a:t>ягада</a:t>
            </a:r>
            <a:r>
              <a:rPr lang="ru-RU" b="1" dirty="0" smtClean="0">
                <a:latin typeface="Arial Black" panose="020B0A04020102020204" pitchFamily="34" charset="0"/>
              </a:rPr>
              <a:t>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3714776" cy="1714512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Black" panose="020B0A04020102020204" pitchFamily="34" charset="0"/>
              </a:rPr>
              <a:t>[</a:t>
            </a:r>
            <a:r>
              <a:rPr lang="ru-RU" b="1" dirty="0" err="1">
                <a:latin typeface="Arial Black" panose="020B0A04020102020204" pitchFamily="34" charset="0"/>
              </a:rPr>
              <a:t>йагада</a:t>
            </a:r>
            <a:r>
              <a:rPr lang="ru-RU" b="1" dirty="0">
                <a:latin typeface="Arial Black" panose="020B0A04020102020204" pitchFamily="34" charset="0"/>
              </a:rPr>
              <a:t>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Black" panose="020B0A04020102020204" pitchFamily="34" charset="0"/>
              </a:rPr>
              <a:t>[</a:t>
            </a:r>
            <a:r>
              <a:rPr lang="ru-RU" b="1" dirty="0" err="1">
                <a:latin typeface="Arial Black" panose="020B0A04020102020204" pitchFamily="34" charset="0"/>
              </a:rPr>
              <a:t>йагада</a:t>
            </a:r>
            <a:r>
              <a:rPr lang="ru-RU" b="1" dirty="0">
                <a:latin typeface="Arial Black" panose="020B0A04020102020204" pitchFamily="34" charset="0"/>
              </a:rPr>
              <a:t>]</a:t>
            </a:r>
            <a:endParaRPr lang="ru-RU" b="1" dirty="0"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143636" y="1142984"/>
            <a:ext cx="3000364" cy="2571768"/>
          </a:xfrm>
          <a:prstGeom prst="star7">
            <a:avLst>
              <a:gd name="adj" fmla="val 24141"/>
              <a:gd name="hf" fmla="val 102572"/>
              <a:gd name="vf" fmla="val 105210"/>
            </a:avLst>
          </a:prstGeom>
          <a:gradFill>
            <a:gsLst>
              <a:gs pos="1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66CC"/>
                </a:solidFill>
              </a:rPr>
              <a:t>800 баллов</a:t>
            </a:r>
          </a:p>
          <a:p>
            <a:pPr algn="ctr"/>
            <a:endParaRPr lang="ru-RU" sz="2000" b="1" dirty="0">
              <a:solidFill>
                <a:srgbClr val="FF66CC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000628" y="414338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800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700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071546"/>
            <a:ext cx="4013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Каким словарем воспользуемся для объяснения значения слова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57356" y="142852"/>
            <a:ext cx="1580066" cy="1000132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</a:rPr>
              <a:t>орфографическим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00364" y="4572008"/>
            <a:ext cx="2160000" cy="828000"/>
          </a:xfrm>
          <a:prstGeom prst="roundRect">
            <a:avLst/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2. </a:t>
            </a:r>
            <a:r>
              <a:rPr lang="ru-RU" b="1" dirty="0" smtClean="0">
                <a:solidFill>
                  <a:srgbClr val="FFFF00"/>
                </a:solidFill>
              </a:rPr>
              <a:t>толковым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3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</a:rPr>
              <a:t>синонимов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4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</a:rPr>
              <a:t>этимологическим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толковым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толковым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072198" y="1000108"/>
            <a:ext cx="2714644" cy="2428892"/>
          </a:xfrm>
          <a:prstGeom prst="star7">
            <a:avLst>
              <a:gd name="adj" fmla="val 21190"/>
              <a:gd name="hf" fmla="val 102572"/>
              <a:gd name="vf" fmla="val 105210"/>
            </a:avLst>
          </a:prstGeom>
          <a:gradFill>
            <a:gsLst>
              <a:gs pos="8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900 баллов</a:t>
            </a:r>
          </a:p>
          <a:p>
            <a:pPr algn="ctr"/>
            <a:endParaRPr lang="ru-RU" dirty="0"/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715008" y="200024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435774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900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700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924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800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071546"/>
            <a:ext cx="32209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Имена существительные изменяются….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57356" y="142852"/>
            <a:ext cx="1508628" cy="857256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</a:t>
            </a:r>
            <a:r>
              <a:rPr lang="ru-RU" dirty="0" smtClean="0">
                <a:solidFill>
                  <a:srgbClr val="FFFF00"/>
                </a:solidFill>
              </a:rPr>
              <a:t>. родам, числам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3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smtClean="0">
                <a:solidFill>
                  <a:srgbClr val="FFFF00"/>
                </a:solidFill>
              </a:rPr>
              <a:t>числам, падежам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1802" y="4572008"/>
            <a:ext cx="2160000" cy="828000"/>
          </a:xfrm>
          <a:prstGeom prst="roundRect">
            <a:avLst/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2</a:t>
            </a:r>
            <a:r>
              <a:rPr lang="ru-RU" dirty="0" smtClean="0">
                <a:solidFill>
                  <a:srgbClr val="FFFF00"/>
                </a:solidFill>
              </a:rPr>
              <a:t>. падежам, временам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4</a:t>
            </a:r>
            <a:r>
              <a:rPr lang="ru-RU" dirty="0" smtClean="0">
                <a:solidFill>
                  <a:srgbClr val="FFFF00"/>
                </a:solidFill>
              </a:rPr>
              <a:t>. числам, временам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285992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падежам, временам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числам, падежам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5857884" y="1000108"/>
            <a:ext cx="3286116" cy="2928958"/>
          </a:xfrm>
          <a:prstGeom prst="star7">
            <a:avLst>
              <a:gd name="adj" fmla="val 21928"/>
              <a:gd name="hf" fmla="val 102572"/>
              <a:gd name="vf" fmla="val 105210"/>
            </a:avLst>
          </a:prstGeom>
          <a:gradFill>
            <a:gsLst>
              <a:gs pos="5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1000 баллов</a:t>
            </a:r>
          </a:p>
          <a:p>
            <a:pPr algn="ctr"/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4857752" y="2571744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4929190" y="6492875"/>
            <a:ext cx="2133600" cy="365125"/>
          </a:xfrm>
        </p:spPr>
        <p:txBody>
          <a:bodyPr/>
          <a:lstStyle/>
          <a:p>
            <a:fld id="{5BE01910-1F02-43B2-8E7B-F92388377986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435771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900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924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700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00924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800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385767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E727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-0.00486 0.363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1810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2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5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6" grpId="0" animBg="1"/>
      <p:bldP spid="17" grpId="0" animBg="1"/>
      <p:bldP spid="18" grpId="0" animBg="1"/>
      <p:bldP spid="19" grpId="0" animBg="1"/>
      <p:bldP spid="20" grpId="0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71546"/>
            <a:ext cx="54623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У глаголов в  </a:t>
            </a:r>
            <a:r>
              <a:rPr lang="ru-RU" sz="3200" b="1" dirty="0" err="1" smtClean="0">
                <a:solidFill>
                  <a:schemeClr val="bg1"/>
                </a:solidFill>
              </a:rPr>
              <a:t>пр.вр</a:t>
            </a:r>
            <a:r>
              <a:rPr lang="ru-RU" sz="3200" b="1" dirty="0" smtClean="0">
                <a:solidFill>
                  <a:schemeClr val="bg1"/>
                </a:solidFill>
              </a:rPr>
              <a:t>. </a:t>
            </a:r>
            <a:r>
              <a:rPr lang="ru-RU" sz="3200" b="1" dirty="0">
                <a:solidFill>
                  <a:schemeClr val="bg1"/>
                </a:solidFill>
              </a:rPr>
              <a:t>м</a:t>
            </a:r>
            <a:r>
              <a:rPr lang="ru-RU" sz="3200" b="1" dirty="0" smtClean="0">
                <a:solidFill>
                  <a:schemeClr val="bg1"/>
                </a:solidFill>
              </a:rPr>
              <a:t>ожно определить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57356" y="142852"/>
            <a:ext cx="1651504" cy="107157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5572140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Род, лицо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род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падеж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4572008"/>
            <a:ext cx="2160000" cy="82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лицо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 Black" panose="020B0A04020102020204" pitchFamily="34" charset="0"/>
              </a:rPr>
              <a:t>род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 Black" panose="020B0A04020102020204" pitchFamily="34" charset="0"/>
              </a:rPr>
              <a:t>род</a:t>
            </a:r>
            <a:endParaRPr lang="ru-RU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rId7" action="ppaction://hlinksldjump"/>
          </p:cNvPr>
          <p:cNvSpPr/>
          <p:nvPr/>
        </p:nvSpPr>
        <p:spPr>
          <a:xfrm>
            <a:off x="6215074" y="1214422"/>
            <a:ext cx="2786050" cy="2571768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66CC"/>
                </a:solidFill>
              </a:rPr>
              <a:t>1100</a:t>
            </a:r>
            <a:endParaRPr lang="ru-RU" sz="2400" b="1" dirty="0">
              <a:solidFill>
                <a:srgbClr val="FF66CC"/>
              </a:solidFill>
            </a:endParaRPr>
          </a:p>
        </p:txBody>
      </p:sp>
      <p:sp>
        <p:nvSpPr>
          <p:cNvPr id="13" name="Пятно 2 12">
            <a:hlinkClick r:id="rId8" action="ppaction://hlinksldjump"/>
          </p:cNvPr>
          <p:cNvSpPr/>
          <p:nvPr/>
        </p:nvSpPr>
        <p:spPr>
          <a:xfrm>
            <a:off x="6215074" y="2857496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071546"/>
            <a:ext cx="4320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У глаголов в  </a:t>
            </a:r>
            <a:r>
              <a:rPr lang="ru-RU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наст.вр</a:t>
            </a:r>
            <a:r>
              <a:rPr lang="ru-RU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. можно определить</a:t>
            </a:r>
            <a:endParaRPr lang="ru-RU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142852"/>
            <a:ext cx="1365752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4572008"/>
            <a:ext cx="2160000" cy="828000"/>
          </a:xfrm>
          <a:prstGeom prst="roundRect">
            <a:avLst/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2.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род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4500570"/>
            <a:ext cx="2160000" cy="828000"/>
          </a:xfrm>
          <a:prstGeom prst="roundRect">
            <a:avLst/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1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лицо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3.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падеж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4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 род, падеж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лицо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лицо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143636" y="3214686"/>
            <a:ext cx="3000364" cy="2571768"/>
          </a:xfrm>
          <a:prstGeom prst="star7">
            <a:avLst>
              <a:gd name="adj" fmla="val 24141"/>
              <a:gd name="hf" fmla="val 102572"/>
              <a:gd name="vf" fmla="val 105210"/>
            </a:avLst>
          </a:prstGeom>
          <a:gradFill>
            <a:gsLst>
              <a:gs pos="6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1200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6215074" y="1928802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071546"/>
            <a:ext cx="43204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Как называется наука, изучающая происхождение слов?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142852"/>
            <a:ext cx="1365752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фразеология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00364" y="4572008"/>
            <a:ext cx="2160000" cy="828000"/>
          </a:xfrm>
          <a:prstGeom prst="roundRect">
            <a:avLst/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этимология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лингвистика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фонетика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этимология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этимология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143636" y="1500174"/>
            <a:ext cx="2643206" cy="2286016"/>
          </a:xfrm>
          <a:prstGeom prst="star7">
            <a:avLst>
              <a:gd name="adj" fmla="val 21190"/>
              <a:gd name="hf" fmla="val 102572"/>
              <a:gd name="vf" fmla="val 105210"/>
            </a:avLst>
          </a:prstGeom>
          <a:gradFill>
            <a:gsLst>
              <a:gs pos="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66CC"/>
                </a:solidFill>
              </a:rPr>
              <a:t>1300</a:t>
            </a:r>
            <a:endParaRPr lang="ru-RU" sz="2400" b="1" dirty="0">
              <a:solidFill>
                <a:srgbClr val="FF66CC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4714876" y="4786322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071546"/>
            <a:ext cx="54726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Самая лаконичная в мире переписка состоялась между французским писателем Виктором Гюго и издателем его книги "Отверженные". Гюго послал своему издателю письмо, где стоял только "?". Что получил писатель в ответ?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142852"/>
            <a:ext cx="1365752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r>
              <a:rPr lang="ru-RU" sz="2400" b="1" dirty="0" smtClean="0">
                <a:solidFill>
                  <a:srgbClr val="FFFF00"/>
                </a:solidFill>
              </a:rPr>
              <a:t> .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3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sz="2800" b="1" dirty="0" smtClean="0">
                <a:solidFill>
                  <a:srgbClr val="FFFF00"/>
                </a:solidFill>
              </a:rPr>
              <a:t>!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1802" y="4572008"/>
            <a:ext cx="2160000" cy="828000"/>
          </a:xfrm>
          <a:prstGeom prst="roundRect">
            <a:avLst/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2.</a:t>
            </a:r>
            <a:r>
              <a:rPr lang="ru-RU" sz="2400" b="1" dirty="0" smtClean="0">
                <a:solidFill>
                  <a:srgbClr val="FFFF00"/>
                </a:solidFill>
              </a:rPr>
              <a:t>Чистый лист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4. </a:t>
            </a:r>
            <a:r>
              <a:rPr lang="ru-RU" sz="2400" b="1" dirty="0" smtClean="0">
                <a:solidFill>
                  <a:srgbClr val="FFFF00"/>
                </a:solidFill>
              </a:rPr>
              <a:t>Ё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!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900392" y="357142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!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643702" y="1142984"/>
            <a:ext cx="2357454" cy="2286016"/>
          </a:xfrm>
          <a:prstGeom prst="star7">
            <a:avLst>
              <a:gd name="adj" fmla="val 21928"/>
              <a:gd name="hf" fmla="val 102572"/>
              <a:gd name="vf" fmla="val 105210"/>
            </a:avLst>
          </a:prstGeom>
          <a:gradFill>
            <a:gsLst>
              <a:gs pos="4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1400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286380" y="2571744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435771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1400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924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924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924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00924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5317" y="1087760"/>
            <a:ext cx="34290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Какая буква самая молодая в русском алфавите? Известен её создатель, у неё есть "день рождения". В </a:t>
            </a:r>
            <a:r>
              <a:rPr lang="ru-RU" sz="2000" b="1" dirty="0" smtClean="0">
                <a:solidFill>
                  <a:schemeClr val="bg1"/>
                </a:solidFill>
              </a:rPr>
              <a:t>2017 </a:t>
            </a:r>
            <a:r>
              <a:rPr lang="ru-RU" sz="2000" b="1" dirty="0">
                <a:solidFill>
                  <a:schemeClr val="bg1"/>
                </a:solidFill>
              </a:rPr>
              <a:t>году ей исполнилось </a:t>
            </a:r>
            <a:r>
              <a:rPr lang="ru-RU" sz="2000" b="1" dirty="0" smtClean="0">
                <a:solidFill>
                  <a:schemeClr val="bg1"/>
                </a:solidFill>
              </a:rPr>
              <a:t>220 </a:t>
            </a:r>
            <a:r>
              <a:rPr lang="ru-RU" sz="2000" b="1" dirty="0">
                <a:solidFill>
                  <a:schemeClr val="bg1"/>
                </a:solidFill>
              </a:rPr>
              <a:t>лет.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00232" y="142852"/>
            <a:ext cx="1365752" cy="857256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 я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</a:rPr>
              <a:t>ё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FF00"/>
                </a:solidFill>
              </a:rPr>
              <a:t>ъ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4572008"/>
            <a:ext cx="2160000" cy="828000"/>
          </a:xfrm>
          <a:prstGeom prst="roundRect">
            <a:avLst/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ф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87191" y="2331061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Подсказка друга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ё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Пятно 2 12">
            <a:hlinkClick r:id="rId8" action="ppaction://hlinksldjump"/>
          </p:cNvPr>
          <p:cNvSpPr/>
          <p:nvPr/>
        </p:nvSpPr>
        <p:spPr>
          <a:xfrm>
            <a:off x="4071934" y="2214554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5786446" y="6499202"/>
            <a:ext cx="590568" cy="358798"/>
          </a:xfrm>
        </p:spPr>
        <p:txBody>
          <a:bodyPr/>
          <a:lstStyle/>
          <a:p>
            <a:fld id="{5BE01910-1F02-43B2-8E7B-F92388377986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435774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1400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35785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892" y="6357982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00892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00892" y="585791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Горизонтальный свиток 20"/>
          <p:cNvSpPr/>
          <p:nvPr/>
        </p:nvSpPr>
        <p:spPr>
          <a:xfrm>
            <a:off x="874084" y="693289"/>
            <a:ext cx="8429684" cy="3357586"/>
          </a:xfrm>
          <a:prstGeom prst="horizontalScroll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66CC"/>
                </a:solidFill>
              </a:rPr>
              <a:t>Поздравляем победителя!</a:t>
            </a:r>
            <a:endParaRPr lang="ru-RU" sz="4800" b="1" dirty="0">
              <a:solidFill>
                <a:srgbClr val="FF66CC"/>
              </a:solidFill>
            </a:endParaRPr>
          </a:p>
        </p:txBody>
      </p:sp>
      <p:sp>
        <p:nvSpPr>
          <p:cNvPr id="12" name="7-конечная звезда 11"/>
          <p:cNvSpPr/>
          <p:nvPr/>
        </p:nvSpPr>
        <p:spPr>
          <a:xfrm>
            <a:off x="4643438" y="3286124"/>
            <a:ext cx="2786050" cy="2571768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1500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924" y="385767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7-конечная звезда 21"/>
          <p:cNvSpPr/>
          <p:nvPr/>
        </p:nvSpPr>
        <p:spPr>
          <a:xfrm>
            <a:off x="577210" y="2464563"/>
            <a:ext cx="2786050" cy="2571768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3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23" name="7-конечная звезда 22"/>
          <p:cNvSpPr/>
          <p:nvPr/>
        </p:nvSpPr>
        <p:spPr>
          <a:xfrm>
            <a:off x="6786578" y="2285992"/>
            <a:ext cx="2214546" cy="2071702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35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24" name="7-конечная звезда 23"/>
          <p:cNvSpPr/>
          <p:nvPr/>
        </p:nvSpPr>
        <p:spPr>
          <a:xfrm>
            <a:off x="785786" y="214290"/>
            <a:ext cx="2214578" cy="2071726"/>
          </a:xfrm>
          <a:prstGeom prst="star7">
            <a:avLst>
              <a:gd name="adj" fmla="val 22267"/>
              <a:gd name="hf" fmla="val 102572"/>
              <a:gd name="vf" fmla="val 105210"/>
            </a:avLst>
          </a:prstGeom>
          <a:gradFill>
            <a:gsLst>
              <a:gs pos="51000">
                <a:srgbClr val="FFFF00"/>
              </a:gs>
              <a:gs pos="39999">
                <a:srgbClr val="0A128C"/>
              </a:gs>
              <a:gs pos="35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25" name="7-конечная звезда 24"/>
          <p:cNvSpPr/>
          <p:nvPr/>
        </p:nvSpPr>
        <p:spPr>
          <a:xfrm>
            <a:off x="5643570" y="428604"/>
            <a:ext cx="1785918" cy="1714512"/>
          </a:xfrm>
          <a:prstGeom prst="star7">
            <a:avLst>
              <a:gd name="adj" fmla="val 17841"/>
              <a:gd name="hf" fmla="val 102572"/>
              <a:gd name="vf" fmla="val 105210"/>
            </a:avLst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26" name="7-конечная звезда 25"/>
          <p:cNvSpPr/>
          <p:nvPr/>
        </p:nvSpPr>
        <p:spPr>
          <a:xfrm>
            <a:off x="4643438" y="3286124"/>
            <a:ext cx="2786050" cy="2571768"/>
          </a:xfrm>
          <a:prstGeom prst="star7">
            <a:avLst>
              <a:gd name="adj" fmla="val 27497"/>
              <a:gd name="hf" fmla="val 102572"/>
              <a:gd name="vf" fmla="val 105210"/>
            </a:avLst>
          </a:prstGeom>
          <a:gradFill>
            <a:gsLst>
              <a:gs pos="64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i="1" dirty="0" smtClean="0">
                <a:solidFill>
                  <a:srgbClr val="FFFF00"/>
                </a:solidFill>
              </a:rPr>
              <a:t>5</a:t>
            </a:r>
            <a:endParaRPr lang="ru-RU" sz="80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CE727"/>
                                      </p:to>
                                    </p:animClr>
                                    <p:animClr clrSpc="rgb" dir="cw">
                                      <p:cBhvr>
                                        <p:cTn id="76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E727"/>
                                      </p:to>
                                    </p:animClr>
                                    <p:set>
                                      <p:cBhvr>
                                        <p:cTn id="77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одобрение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33588 " pathEditMode="relative" ptsTypes="AA">
                                      <p:cBhvr>
                                        <p:cTn id="1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одобрение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одобрение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8000"/>
                            </p:stCondLst>
                            <p:childTnLst>
                              <p:par>
                                <p:cTn id="129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7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8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5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одобрение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2" presetID="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3" grpId="0" animBg="1"/>
      <p:bldP spid="13" grpId="1" animBg="1"/>
      <p:bldP spid="13" grpId="2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2" grpId="0" animBg="1"/>
      <p:bldP spid="12" grpId="1" animBg="1"/>
      <p:bldP spid="15" grpId="0" animBg="1"/>
      <p:bldP spid="15" grpId="1" animBg="1"/>
      <p:bldP spid="15" grpId="2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5011750"/>
          </a:xfrm>
        </p:spPr>
        <p:txBody>
          <a:bodyPr>
            <a:prstTxWarp prst="textFadeRight">
              <a:avLst/>
            </a:prstTxWarp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Увы, игра окончена…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642910" y="5786454"/>
            <a:ext cx="642942" cy="642942"/>
          </a:xfrm>
          <a:prstGeom prst="actionButtonHome">
            <a:avLst/>
          </a:prstGeom>
          <a:gradFill flip="none" rotWithShape="1">
            <a:gsLst>
              <a:gs pos="61000">
                <a:srgbClr val="FFFF00"/>
              </a:gs>
              <a:gs pos="100000">
                <a:srgbClr val="0A128C"/>
              </a:gs>
              <a:gs pos="70000">
                <a:srgbClr val="181CC7"/>
              </a:gs>
              <a:gs pos="90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19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818" y="274638"/>
            <a:ext cx="3328982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Правила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572140"/>
            <a:ext cx="9144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3 подсказки  можно брать на каждом слайде. Главное – найти правильный ответ! Переход на следующий слайд  при правильном ответе по звезде. При неправильном, увы, по «кляксе».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285720" y="3857628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друг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928794" y="142852"/>
            <a:ext cx="142876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учитель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571868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50:50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00034" y="1357298"/>
            <a:ext cx="2357454" cy="642942"/>
          </a:xfrm>
          <a:prstGeom prst="wedgeRoundRectCallout">
            <a:avLst>
              <a:gd name="adj1" fmla="val -12426"/>
              <a:gd name="adj2" fmla="val -141520"/>
              <a:gd name="adj3" fmla="val 16667"/>
            </a:avLst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Подсказка друга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3000364" y="1000108"/>
            <a:ext cx="1714512" cy="1000132"/>
          </a:xfrm>
          <a:prstGeom prst="wedgeRoundRectCallout">
            <a:avLst>
              <a:gd name="adj1" fmla="val -39274"/>
              <a:gd name="adj2" fmla="val -84951"/>
              <a:gd name="adj3" fmla="val 16667"/>
            </a:avLst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Подсказка учителя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28860" y="2643182"/>
            <a:ext cx="2628000" cy="136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При правильном ответе</a:t>
            </a:r>
          </a:p>
          <a:p>
            <a:pPr algn="ctr"/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00298" y="4143380"/>
            <a:ext cx="2628000" cy="1368000"/>
          </a:xfrm>
          <a:prstGeom prst="roundRect">
            <a:avLst/>
          </a:prstGeom>
          <a:gradFill flip="none" rotWithShape="1"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При неправильном 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ответе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00628" y="1071546"/>
            <a:ext cx="1440000" cy="46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Неверный вариант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000628" y="1643050"/>
            <a:ext cx="1440000" cy="468000"/>
          </a:xfrm>
          <a:prstGeom prst="roundRect">
            <a:avLst/>
          </a:prstGeom>
          <a:gradFill>
            <a:gsLst>
              <a:gs pos="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Неверный вариант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>
          <a:xfrm>
            <a:off x="7929586" y="6356351"/>
            <a:ext cx="757214" cy="358798"/>
          </a:xfrm>
        </p:spPr>
        <p:txBody>
          <a:bodyPr/>
          <a:lstStyle/>
          <a:p>
            <a:fld id="{5BE01910-1F02-43B2-8E7B-F92388377986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57818" y="3714752"/>
            <a:ext cx="3571900" cy="468000"/>
          </a:xfrm>
          <a:prstGeom prst="roundRect">
            <a:avLst/>
          </a:prstGeom>
          <a:gradFill flip="none" rotWithShape="1">
            <a:gsLst>
              <a:gs pos="10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500 оценка «4»</a:t>
            </a:r>
          </a:p>
          <a:p>
            <a:pPr algn="ctr"/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357818" y="3143248"/>
            <a:ext cx="3571900" cy="468000"/>
          </a:xfrm>
          <a:prstGeom prst="roundRect">
            <a:avLst/>
          </a:prstGeom>
          <a:gradFill flip="none" rotWithShape="1">
            <a:gsLst>
              <a:gs pos="100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1000 оценка «5»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429256" y="2428868"/>
            <a:ext cx="3469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Несгораемые  баллы: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" name="7-конечная звезда 4"/>
          <p:cNvSpPr/>
          <p:nvPr/>
        </p:nvSpPr>
        <p:spPr>
          <a:xfrm>
            <a:off x="0" y="2071678"/>
            <a:ext cx="2643174" cy="2000264"/>
          </a:xfrm>
          <a:prstGeom prst="star7">
            <a:avLst>
              <a:gd name="adj" fmla="val 26018"/>
              <a:gd name="hf" fmla="val 102572"/>
              <a:gd name="vf" fmla="val 105210"/>
            </a:avLst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66CC"/>
                </a:solidFill>
              </a:rPr>
              <a:t>Баллы</a:t>
            </a:r>
            <a:endParaRPr lang="ru-RU" sz="2400" b="1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4EA29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8EF1F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5" grpId="0" animBg="1"/>
      <p:bldP spid="16" grpId="0" animBg="1"/>
      <p:bldP spid="18" grpId="0" animBg="1"/>
      <p:bldP spid="19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939784"/>
          </a:xfrm>
        </p:spPr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Отборочный тур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0034" y="1023523"/>
            <a:ext cx="78229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Расположите слова в порядке следования ударного слога: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3601132"/>
            <a:ext cx="2160000" cy="828000"/>
          </a:xfrm>
          <a:prstGeom prst="roundRect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 учебник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83504" y="3601132"/>
            <a:ext cx="2160000" cy="828000"/>
          </a:xfrm>
          <a:prstGeom prst="roundRect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соединить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601264"/>
            <a:ext cx="2160000" cy="828000"/>
          </a:xfrm>
          <a:prstGeom prst="roundRect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море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3504" y="4601264"/>
            <a:ext cx="2160000" cy="828000"/>
          </a:xfrm>
          <a:prstGeom prst="roundRect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отвлекать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983265" y="3437259"/>
            <a:ext cx="540000" cy="540000"/>
          </a:xfrm>
          <a:prstGeom prst="ellipse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983265" y="4318889"/>
            <a:ext cx="540000" cy="540000"/>
          </a:xfrm>
          <a:prstGeom prst="ellipse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Б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001024" y="5103167"/>
            <a:ext cx="540000" cy="540000"/>
          </a:xfrm>
          <a:prstGeom prst="ellipse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001024" y="5929330"/>
            <a:ext cx="540000" cy="540000"/>
          </a:xfrm>
          <a:prstGeom prst="ellipse">
            <a:avLst/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2700000" scaled="1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Г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1643050"/>
            <a:ext cx="720000" cy="144000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1 – Б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2 – Г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3 – А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4 - В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728" y="1643050"/>
            <a:ext cx="720000" cy="144000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1 – В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2 – А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3 – Г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4 - Б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57422" y="1643050"/>
            <a:ext cx="720000" cy="144000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1 - Г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2 – Б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3 – В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4 - 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0.56354 0.04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00" y="20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29983 0.324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162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4 -0.0213 L 0.56354 -0.241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00" y="-110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48148E-6 L 0.29983 0.0312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16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7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animClr clrSpc="rgb" dir="cw">
                                      <p:cBhvr>
                                        <p:cTn id="15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16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50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2" dur="1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23" dur="1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4" dur="1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500" autoRev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30" dur="1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31" dur="1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2" dur="1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500" autoRev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071546"/>
            <a:ext cx="3364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Закончите выражение “Поди туда – не знаю…….”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928794" y="142852"/>
            <a:ext cx="1508628" cy="862852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631" y="4515198"/>
            <a:ext cx="2160000" cy="828000"/>
          </a:xfrm>
          <a:prstGeom prst="roundRect">
            <a:avLst/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8900000" scaled="1"/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почему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50163" y="4515198"/>
            <a:ext cx="2160000" cy="828000"/>
          </a:xfrm>
          <a:prstGeom prst="roundRect">
            <a:avLst/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8900000" scaled="1"/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куда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8900000" scaled="1"/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зачем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8900000" scaled="1"/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С чем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785918" y="2354183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 flip="none" rotWithShape="1"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куда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32106"/>
              <a:gd name="adj2" fmla="val -31785"/>
              <a:gd name="adj3" fmla="val 16667"/>
            </a:avLst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куда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500826" y="3143248"/>
            <a:ext cx="2428892" cy="2214578"/>
          </a:xfrm>
          <a:prstGeom prst="star7">
            <a:avLst>
              <a:gd name="adj" fmla="val 26018"/>
              <a:gd name="hf" fmla="val 102572"/>
              <a:gd name="vf" fmla="val 105210"/>
            </a:avLst>
          </a:prstGeom>
          <a:gradFill>
            <a:gsLst>
              <a:gs pos="1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66CC"/>
                </a:solidFill>
              </a:rPr>
              <a:t>100 баллов</a:t>
            </a:r>
            <a:endParaRPr lang="ru-RU" sz="2000" b="1" dirty="0">
              <a:solidFill>
                <a:srgbClr val="FF66CC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357818" y="4929198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71546"/>
            <a:ext cx="4814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Вопрос </a:t>
            </a:r>
            <a:r>
              <a:rPr lang="ru-RU" sz="2800" dirty="0">
                <a:solidFill>
                  <a:schemeClr val="bg1"/>
                </a:solidFill>
              </a:rPr>
              <a:t>10+6 получится </a:t>
            </a:r>
            <a:r>
              <a:rPr lang="ru-RU" sz="2800" dirty="0" smtClean="0">
                <a:solidFill>
                  <a:schemeClr val="bg1"/>
                </a:solidFill>
              </a:rPr>
              <a:t>………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857356" y="142852"/>
            <a:ext cx="1508628" cy="1000132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5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шеснадцать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5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3</a:t>
            </a:r>
            <a:r>
              <a:rPr lang="ru-RU" b="1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шестнадцать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00364" y="4572008"/>
            <a:ext cx="2160000" cy="828000"/>
          </a:xfrm>
          <a:prstGeom prst="roundRect">
            <a:avLst/>
          </a:prstGeom>
          <a:gradFill>
            <a:gsLst>
              <a:gs pos="5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2.шеснацать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18542" y="5528350"/>
            <a:ext cx="2160000" cy="828000"/>
          </a:xfrm>
          <a:prstGeom prst="roundRect">
            <a:avLst/>
          </a:prstGeom>
          <a:gradFill>
            <a:gsLst>
              <a:gs pos="5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4.шестнацать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53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шестнадцать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000760" y="1142984"/>
            <a:ext cx="3071834" cy="2286016"/>
          </a:xfrm>
          <a:prstGeom prst="wedgeRoundRectCallout">
            <a:avLst>
              <a:gd name="adj1" fmla="val -134587"/>
              <a:gd name="adj2" fmla="val -68927"/>
              <a:gd name="adj3" fmla="val 16667"/>
            </a:avLst>
          </a:prstGeom>
          <a:gradFill>
            <a:gsLst>
              <a:gs pos="53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шестнадцать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215074" y="3214686"/>
            <a:ext cx="2643206" cy="2357454"/>
          </a:xfrm>
          <a:prstGeom prst="star7">
            <a:avLst>
              <a:gd name="adj" fmla="val 21928"/>
              <a:gd name="hf" fmla="val 102572"/>
              <a:gd name="vf" fmla="val 105210"/>
            </a:avLst>
          </a:prstGeom>
          <a:gradFill>
            <a:gsLst>
              <a:gs pos="53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200 баллов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357818" y="4929198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71546"/>
            <a:ext cx="5760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Назовите словарное слово, которое произносят при прощании.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928794" y="0"/>
            <a:ext cx="1365752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571868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8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3.</a:t>
            </a:r>
            <a:r>
              <a:rPr lang="ru-RU" b="1" dirty="0" smtClean="0">
                <a:solidFill>
                  <a:srgbClr val="FFFF00"/>
                </a:solidFill>
              </a:rPr>
              <a:t>пока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8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4</a:t>
            </a:r>
            <a:r>
              <a:rPr lang="ru-RU" b="1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</a:rPr>
              <a:t>До свидания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4612" y="4572008"/>
            <a:ext cx="2160000" cy="828000"/>
          </a:xfrm>
          <a:prstGeom prst="roundRect">
            <a:avLst/>
          </a:prstGeom>
          <a:gradFill>
            <a:gsLst>
              <a:gs pos="8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1.</a:t>
            </a:r>
            <a:r>
              <a:rPr lang="ru-RU" b="1" dirty="0" smtClean="0">
                <a:solidFill>
                  <a:srgbClr val="FFFF00"/>
                </a:solidFill>
              </a:rPr>
              <a:t>чао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12066" y="4572008"/>
            <a:ext cx="2160000" cy="828000"/>
          </a:xfrm>
          <a:prstGeom prst="roundRect">
            <a:avLst/>
          </a:prstGeom>
          <a:gradFill>
            <a:gsLst>
              <a:gs pos="8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2.</a:t>
            </a:r>
            <a:r>
              <a:rPr lang="ru-RU" b="1" dirty="0" smtClean="0">
                <a:solidFill>
                  <a:srgbClr val="FFFF00"/>
                </a:solidFill>
              </a:rPr>
              <a:t>адьёс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857224" y="2285992"/>
            <a:ext cx="4143404" cy="2000264"/>
          </a:xfrm>
          <a:prstGeom prst="wedgeRoundRectCallout">
            <a:avLst>
              <a:gd name="adj1" fmla="val -37122"/>
              <a:gd name="adj2" fmla="val -121988"/>
              <a:gd name="adj3" fmla="val 16667"/>
            </a:avLst>
          </a:prstGeom>
          <a:gradFill>
            <a:gsLst>
              <a:gs pos="75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До свидания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572132" y="1142984"/>
            <a:ext cx="3071834" cy="2286016"/>
          </a:xfrm>
          <a:prstGeom prst="wedgeRoundRectCallout">
            <a:avLst>
              <a:gd name="adj1" fmla="val -123601"/>
              <a:gd name="adj2" fmla="val -68928"/>
              <a:gd name="adj3" fmla="val 16667"/>
            </a:avLst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До свидания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5929322" y="214290"/>
            <a:ext cx="2786050" cy="2571768"/>
          </a:xfrm>
          <a:prstGeom prst="star7">
            <a:avLst>
              <a:gd name="adj" fmla="val 29106"/>
              <a:gd name="hf" fmla="val 102572"/>
              <a:gd name="vf" fmla="val 105210"/>
            </a:avLst>
          </a:prstGeom>
          <a:gradFill>
            <a:gsLst>
              <a:gs pos="75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300 баллов</a:t>
            </a:r>
          </a:p>
          <a:p>
            <a:pPr algn="ctr"/>
            <a:endParaRPr lang="ru-RU" dirty="0"/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4857752" y="342900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35782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71546"/>
            <a:ext cx="5112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Назовите однокоренное существительное к прилагательному “богатый (человек).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42910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друг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85984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учитель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50:50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0364" y="4572008"/>
            <a:ext cx="2160000" cy="828000"/>
          </a:xfrm>
          <a:prstGeom prst="roundRect">
            <a:avLst/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2.крутой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4500570"/>
            <a:ext cx="2160000" cy="828000"/>
          </a:xfrm>
          <a:prstGeom prst="roundRect">
            <a:avLst/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Богач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3мафиози.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4.бизнесмен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643042" y="2357430"/>
            <a:ext cx="4143404" cy="2000264"/>
          </a:xfrm>
          <a:prstGeom prst="wedgeRoundRectCallout">
            <a:avLst>
              <a:gd name="adj1" fmla="val -58140"/>
              <a:gd name="adj2" fmla="val -129063"/>
              <a:gd name="adj3" fmla="val 16667"/>
            </a:avLst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Богач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857884" y="357166"/>
            <a:ext cx="3071834" cy="2286016"/>
          </a:xfrm>
          <a:prstGeom prst="wedgeRoundRectCallout">
            <a:avLst>
              <a:gd name="adj1" fmla="val -141674"/>
              <a:gd name="adj2" fmla="val -36547"/>
              <a:gd name="adj3" fmla="val 16667"/>
            </a:avLst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Богач</a:t>
            </a:r>
            <a:endParaRPr lang="ru-RU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5929322" y="928670"/>
            <a:ext cx="3000364" cy="2571768"/>
          </a:xfrm>
          <a:prstGeom prst="star7">
            <a:avLst>
              <a:gd name="adj" fmla="val 24141"/>
              <a:gd name="hf" fmla="val 102572"/>
              <a:gd name="vf" fmla="val 105210"/>
            </a:avLst>
          </a:prstGeom>
          <a:gradFill>
            <a:gsLst>
              <a:gs pos="22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400 баллов</a:t>
            </a:r>
          </a:p>
          <a:p>
            <a:pPr algn="ctr"/>
            <a:endParaRPr lang="ru-RU" dirty="0"/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715008" y="307181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35782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892" y="485778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400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71546"/>
            <a:ext cx="508121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Мой корень – родственник “сраженью”,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Приставка в слове “заявление”,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В “наборщике” есть </a:t>
            </a:r>
            <a:r>
              <a:rPr lang="ru-RU" b="1" dirty="0">
                <a:solidFill>
                  <a:schemeClr val="bg1"/>
                </a:solidFill>
              </a:rPr>
              <a:t>суффикс мой,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А весь тружусь я под землёй.</a:t>
            </a:r>
          </a:p>
        </p:txBody>
      </p:sp>
      <p:sp>
        <p:nvSpPr>
          <p:cNvPr id="3" name="Овал 2"/>
          <p:cNvSpPr/>
          <p:nvPr/>
        </p:nvSpPr>
        <p:spPr>
          <a:xfrm>
            <a:off x="571472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85918" y="0"/>
            <a:ext cx="1365752" cy="928694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27768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5918" y="4572008"/>
            <a:ext cx="2160000" cy="828000"/>
          </a:xfrm>
          <a:prstGeom prst="roundRect">
            <a:avLst/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1.</a:t>
            </a:r>
            <a:r>
              <a:rPr lang="ru-RU" b="1" dirty="0" smtClean="0">
                <a:solidFill>
                  <a:srgbClr val="FFFF00"/>
                </a:solidFill>
              </a:rPr>
              <a:t>каменщик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1802" y="4572008"/>
            <a:ext cx="2160000" cy="828000"/>
          </a:xfrm>
          <a:prstGeom prst="roundRect">
            <a:avLst/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2. </a:t>
            </a:r>
            <a:r>
              <a:rPr lang="ru-RU" b="1" dirty="0" smtClean="0">
                <a:solidFill>
                  <a:srgbClr val="FFFF00"/>
                </a:solidFill>
              </a:rPr>
              <a:t>забойщик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10" y="5572140"/>
            <a:ext cx="2160000" cy="828000"/>
          </a:xfrm>
          <a:prstGeom prst="roundRect">
            <a:avLst/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3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b="1" dirty="0" smtClean="0">
                <a:solidFill>
                  <a:srgbClr val="FFFF00"/>
                </a:solidFill>
              </a:rPr>
              <a:t>заражение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00364" y="5572140"/>
            <a:ext cx="2160000" cy="828000"/>
          </a:xfrm>
          <a:prstGeom prst="roundRect">
            <a:avLst/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4.шахтер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857224" y="2357430"/>
            <a:ext cx="4143404" cy="2000264"/>
          </a:xfrm>
          <a:prstGeom prst="wedgeRoundRectCallout">
            <a:avLst>
              <a:gd name="adj1" fmla="val -36071"/>
              <a:gd name="adj2" fmla="val -130152"/>
              <a:gd name="adj3" fmla="val 16667"/>
            </a:avLst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забойщик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5643570" y="1785926"/>
            <a:ext cx="3214710" cy="2071702"/>
          </a:xfrm>
          <a:prstGeom prst="wedgeRoundRectCallout">
            <a:avLst>
              <a:gd name="adj1" fmla="val -129980"/>
              <a:gd name="adj2" fmla="val -98928"/>
              <a:gd name="adj3" fmla="val 16667"/>
            </a:avLst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забойщик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000760" y="428604"/>
            <a:ext cx="2857488" cy="2214578"/>
          </a:xfrm>
          <a:prstGeom prst="star7">
            <a:avLst>
              <a:gd name="adj" fmla="val 21190"/>
              <a:gd name="hf" fmla="val 102572"/>
              <a:gd name="vf" fmla="val 105210"/>
            </a:avLst>
          </a:prstGeom>
          <a:gradFill>
            <a:gsLst>
              <a:gs pos="76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500 баллов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ятно 2 12">
            <a:hlinkClick r:id="rId8" action="ppaction://hlinksldjump"/>
          </p:cNvPr>
          <p:cNvSpPr/>
          <p:nvPr/>
        </p:nvSpPr>
        <p:spPr>
          <a:xfrm>
            <a:off x="4857752" y="2714620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100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200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00892" y="5357826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300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00892" y="4857760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400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00892" y="4357694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CE727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40741E-7 L 0.00313 0.29028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145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одобрение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1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71546"/>
            <a:ext cx="4824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Часть речи, которая не называет предмет, а только указывает на него, называется …..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00034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друг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85918" y="0"/>
            <a:ext cx="1580066" cy="1071546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учитель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43306" y="142852"/>
            <a:ext cx="1080000" cy="720000"/>
          </a:xfrm>
          <a:prstGeom prst="ellipse">
            <a:avLst/>
          </a:prstGeom>
          <a:gradFill>
            <a:gsLst>
              <a:gs pos="7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50:50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1472" y="4572008"/>
            <a:ext cx="2160000" cy="828000"/>
          </a:xfrm>
          <a:prstGeom prst="roundRect">
            <a:avLst/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FFFF00"/>
                </a:solidFill>
                <a:latin typeface="Arial Black" panose="020B0A04020102020204" pitchFamily="34" charset="0"/>
              </a:rPr>
              <a:t>Существит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.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5572140"/>
            <a:ext cx="2160000" cy="828000"/>
          </a:xfrm>
          <a:prstGeom prst="roundRect">
            <a:avLst/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местоимение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71802" y="4572008"/>
            <a:ext cx="2160000" cy="828000"/>
          </a:xfrm>
          <a:prstGeom prst="roundRect">
            <a:avLst/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FFFF00"/>
                </a:solidFill>
                <a:latin typeface="Arial Black" panose="020B0A04020102020204" pitchFamily="34" charset="0"/>
              </a:rPr>
              <a:t>Прилаг</a:t>
            </a:r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.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5572140"/>
            <a:ext cx="2160000" cy="828000"/>
          </a:xfrm>
          <a:prstGeom prst="roundRect">
            <a:avLst/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Arial Black" panose="020B0A04020102020204" pitchFamily="34" charset="0"/>
              </a:rPr>
              <a:t>глагол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57158" y="2500306"/>
            <a:ext cx="4857784" cy="2000264"/>
          </a:xfrm>
          <a:prstGeom prst="wedgeRoundRectCallout">
            <a:avLst>
              <a:gd name="adj1" fmla="val -25825"/>
              <a:gd name="adj2" fmla="val -136682"/>
              <a:gd name="adj3" fmla="val 16667"/>
            </a:avLst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местоимение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000760" y="214290"/>
            <a:ext cx="2928958" cy="2357454"/>
          </a:xfrm>
          <a:prstGeom prst="wedgeRoundRectCallout">
            <a:avLst>
              <a:gd name="adj1" fmla="val -153542"/>
              <a:gd name="adj2" fmla="val -38163"/>
              <a:gd name="adj3" fmla="val 16667"/>
            </a:avLst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00"/>
                </a:solidFill>
                <a:latin typeface="Arial Black" panose="020B0A04020102020204" pitchFamily="34" charset="0"/>
              </a:rPr>
              <a:t>местоимение</a:t>
            </a:r>
            <a:endParaRPr lang="ru-RU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7-конечная звезда 11">
            <a:hlinkClick r:id="" action="ppaction://hlinkshowjump?jump=nextslide"/>
          </p:cNvPr>
          <p:cNvSpPr/>
          <p:nvPr/>
        </p:nvSpPr>
        <p:spPr>
          <a:xfrm>
            <a:off x="6286480" y="2786058"/>
            <a:ext cx="2857520" cy="2500330"/>
          </a:xfrm>
          <a:prstGeom prst="star7">
            <a:avLst>
              <a:gd name="adj" fmla="val 21928"/>
              <a:gd name="hf" fmla="val 102572"/>
              <a:gd name="vf" fmla="val 105210"/>
            </a:avLst>
          </a:prstGeom>
          <a:gradFill>
            <a:gsLst>
              <a:gs pos="69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600 баллов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ятно 2 12">
            <a:hlinkClick r:id="rId7" action="ppaction://hlinksldjump"/>
          </p:cNvPr>
          <p:cNvSpPr/>
          <p:nvPr/>
        </p:nvSpPr>
        <p:spPr>
          <a:xfrm>
            <a:off x="5072066" y="2643182"/>
            <a:ext cx="2286016" cy="1714512"/>
          </a:xfrm>
          <a:prstGeom prst="irregularSeal2">
            <a:avLst/>
          </a:prstGeom>
          <a:gradFill flip="none" rotWithShape="1">
            <a:gsLst>
              <a:gs pos="82000">
                <a:srgbClr val="FF0000"/>
              </a:gs>
              <a:gs pos="39999">
                <a:srgbClr val="0A128C"/>
              </a:gs>
              <a:gs pos="23000">
                <a:srgbClr val="FF0000"/>
              </a:gs>
              <a:gs pos="88000">
                <a:srgbClr val="7005D4"/>
              </a:gs>
              <a:gs pos="100000">
                <a:srgbClr val="8C3D91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Выйти из игры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01910-1F02-43B2-8E7B-F9238837798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000892" y="6357958"/>
            <a:ext cx="2143108" cy="500042"/>
          </a:xfrm>
          <a:prstGeom prst="roundRect">
            <a:avLst/>
          </a:prstGeom>
          <a:solidFill>
            <a:srgbClr val="FFFF00"/>
          </a:soli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500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000892" y="5857892"/>
            <a:ext cx="2143108" cy="500042"/>
          </a:xfrm>
          <a:prstGeom prst="roundRect">
            <a:avLst/>
          </a:prstGeom>
          <a:gradFill flip="none" rotWithShape="1">
            <a:gsLst>
              <a:gs pos="27000">
                <a:srgbClr val="FFFF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600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7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xit" presetSubtype="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4E826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2A1B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верный отв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3" grpId="1" animBg="1"/>
      <p:bldP spid="13" grpId="2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663</Words>
  <Application>Microsoft Office PowerPoint</Application>
  <PresentationFormat>Экран (4:3)</PresentationFormat>
  <Paragraphs>302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Arial Black</vt:lpstr>
      <vt:lpstr>Calibri</vt:lpstr>
      <vt:lpstr>Тема Office</vt:lpstr>
      <vt:lpstr>«Я знаю русский язык»</vt:lpstr>
      <vt:lpstr>Правила игры</vt:lpstr>
      <vt:lpstr>Отборочный тур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Увы, игра окончена…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АНАСТАСИЯ</dc:creator>
  <cp:lastModifiedBy>Top Top</cp:lastModifiedBy>
  <cp:revision>125</cp:revision>
  <dcterms:created xsi:type="dcterms:W3CDTF">2009-08-14T11:01:39Z</dcterms:created>
  <dcterms:modified xsi:type="dcterms:W3CDTF">2018-01-23T19:25:16Z</dcterms:modified>
</cp:coreProperties>
</file>