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7" r:id="rId2"/>
    <p:sldId id="256" r:id="rId3"/>
    <p:sldId id="274" r:id="rId4"/>
    <p:sldId id="275" r:id="rId5"/>
    <p:sldId id="276" r:id="rId6"/>
    <p:sldId id="277" r:id="rId7"/>
    <p:sldId id="278" r:id="rId8"/>
    <p:sldId id="279" r:id="rId9"/>
    <p:sldId id="280" r:id="rId10"/>
    <p:sldId id="281" r:id="rId11"/>
    <p:sldId id="282" r:id="rId12"/>
    <p:sldId id="283"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258" r:id="rId46"/>
    <p:sldId id="259" r:id="rId47"/>
    <p:sldId id="260" r:id="rId48"/>
    <p:sldId id="261" r:id="rId49"/>
    <p:sldId id="304" r:id="rId50"/>
    <p:sldId id="305" r:id="rId5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5B1C77-31DF-4781-9DDA-CD6D83249B7D}" type="datetimeFigureOut">
              <a:rPr lang="ru-RU" smtClean="0"/>
              <a:t>30.04.2020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0B4648-4241-41B6-A6D3-0BD4D948B455}"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2D9D3B2-04D6-4FBA-B5D1-A75DEA6C59BC}"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30.04.2020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30.04.2020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slide" Target="slide3.xml"/><Relationship Id="rId4" Type="http://schemas.openxmlformats.org/officeDocument/2006/relationships/slide" Target="slide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0" y="0"/>
            <a:ext cx="9144000" cy="707886"/>
          </a:xfrm>
          <a:prstGeom prst="rect">
            <a:avLst/>
          </a:prstGeom>
          <a:noFill/>
        </p:spPr>
        <p:txBody>
          <a:bodyPr wrap="square" rtlCol="0">
            <a:spAutoFit/>
          </a:bodyPr>
          <a:lstStyle/>
          <a:p>
            <a:pPr algn="r"/>
            <a:r>
              <a:rPr lang="ru-RU" sz="2000" b="1" dirty="0" smtClean="0">
                <a:solidFill>
                  <a:schemeClr val="accent3">
                    <a:lumMod val="50000"/>
                  </a:schemeClr>
                </a:solidFill>
              </a:rPr>
              <a:t>МБОУ «Средняя школа №23 с углубленным изучением отдельных предметов» </a:t>
            </a:r>
          </a:p>
          <a:p>
            <a:pPr algn="r"/>
            <a:r>
              <a:rPr lang="ru-RU" sz="2000" b="1" dirty="0" smtClean="0">
                <a:solidFill>
                  <a:schemeClr val="accent3">
                    <a:lumMod val="50000"/>
                  </a:schemeClr>
                </a:solidFill>
              </a:rPr>
              <a:t>г.Дзержинск</a:t>
            </a:r>
            <a:endParaRPr lang="ru-RU" sz="2000" b="1" dirty="0">
              <a:solidFill>
                <a:schemeClr val="accent3">
                  <a:lumMod val="50000"/>
                </a:schemeClr>
              </a:solidFill>
            </a:endParaRPr>
          </a:p>
        </p:txBody>
      </p:sp>
      <p:sp>
        <p:nvSpPr>
          <p:cNvPr id="4" name="TextBox 3"/>
          <p:cNvSpPr txBox="1"/>
          <p:nvPr/>
        </p:nvSpPr>
        <p:spPr>
          <a:xfrm>
            <a:off x="395536" y="980728"/>
            <a:ext cx="7920880" cy="2492990"/>
          </a:xfrm>
          <a:prstGeom prst="rect">
            <a:avLst/>
          </a:prstGeom>
          <a:noFill/>
        </p:spPr>
        <p:txBody>
          <a:bodyPr wrap="square" rtlCol="0">
            <a:spAutoFit/>
          </a:bodyPr>
          <a:lstStyle/>
          <a:p>
            <a:pPr algn="ctr"/>
            <a:r>
              <a:rPr lang="ru-RU" sz="3200" b="1" dirty="0" smtClean="0">
                <a:solidFill>
                  <a:srgbClr val="0070C0"/>
                </a:solidFill>
              </a:rPr>
              <a:t>Обзор методической литературы</a:t>
            </a:r>
          </a:p>
          <a:p>
            <a:pPr algn="ctr"/>
            <a:endParaRPr lang="ru-RU" sz="2800" b="1" dirty="0" smtClean="0">
              <a:solidFill>
                <a:srgbClr val="0070C0"/>
              </a:solidFill>
            </a:endParaRPr>
          </a:p>
          <a:p>
            <a:pPr algn="ctr"/>
            <a:r>
              <a:rPr lang="ru-RU" sz="2400" b="1" dirty="0" smtClean="0">
                <a:solidFill>
                  <a:srgbClr val="0070C0"/>
                </a:solidFill>
              </a:rPr>
              <a:t>Инновационная площадка</a:t>
            </a:r>
          </a:p>
          <a:p>
            <a:pPr algn="ctr"/>
            <a:r>
              <a:rPr lang="ru-RU" sz="2400" b="1" dirty="0" smtClean="0">
                <a:solidFill>
                  <a:srgbClr val="0070C0"/>
                </a:solidFill>
              </a:rPr>
              <a:t> «Разработка и апробация технологий развития </a:t>
            </a:r>
            <a:r>
              <a:rPr lang="ru-RU" sz="2400" b="1" dirty="0" err="1" smtClean="0">
                <a:solidFill>
                  <a:srgbClr val="0070C0"/>
                </a:solidFill>
              </a:rPr>
              <a:t>письменно-речевой</a:t>
            </a:r>
            <a:r>
              <a:rPr lang="ru-RU" sz="2400" b="1" dirty="0" smtClean="0">
                <a:solidFill>
                  <a:srgbClr val="0070C0"/>
                </a:solidFill>
              </a:rPr>
              <a:t> деятельности при подготовке детей к школе»</a:t>
            </a:r>
            <a:endParaRPr lang="ru-RU" sz="2400" b="1" dirty="0">
              <a:solidFill>
                <a:srgbClr val="0070C0"/>
              </a:solidFill>
            </a:endParaRPr>
          </a:p>
        </p:txBody>
      </p:sp>
      <p:sp>
        <p:nvSpPr>
          <p:cNvPr id="5" name="TextBox 4"/>
          <p:cNvSpPr txBox="1"/>
          <p:nvPr/>
        </p:nvSpPr>
        <p:spPr>
          <a:xfrm>
            <a:off x="5255568" y="3212976"/>
            <a:ext cx="3888432" cy="1938992"/>
          </a:xfrm>
          <a:prstGeom prst="rect">
            <a:avLst/>
          </a:prstGeom>
          <a:noFill/>
        </p:spPr>
        <p:txBody>
          <a:bodyPr wrap="square" rtlCol="0">
            <a:spAutoFit/>
          </a:bodyPr>
          <a:lstStyle/>
          <a:p>
            <a:pPr algn="r"/>
            <a:r>
              <a:rPr lang="ru-RU" sz="2400" b="1" dirty="0" smtClean="0">
                <a:solidFill>
                  <a:srgbClr val="0070C0"/>
                </a:solidFill>
              </a:rPr>
              <a:t>Выполнили:</a:t>
            </a:r>
          </a:p>
          <a:p>
            <a:pPr algn="r"/>
            <a:r>
              <a:rPr lang="ru-RU" sz="2400" b="1" dirty="0" err="1" smtClean="0">
                <a:solidFill>
                  <a:srgbClr val="0070C0"/>
                </a:solidFill>
              </a:rPr>
              <a:t>Шуткина</a:t>
            </a:r>
            <a:r>
              <a:rPr lang="ru-RU" sz="2400" b="1" dirty="0" smtClean="0">
                <a:solidFill>
                  <a:srgbClr val="0070C0"/>
                </a:solidFill>
              </a:rPr>
              <a:t> С.А.</a:t>
            </a:r>
          </a:p>
          <a:p>
            <a:pPr algn="r"/>
            <a:r>
              <a:rPr lang="ru-RU" sz="2400" b="1" dirty="0" err="1" smtClean="0">
                <a:solidFill>
                  <a:srgbClr val="0070C0"/>
                </a:solidFill>
              </a:rPr>
              <a:t>Комендантова</a:t>
            </a:r>
            <a:r>
              <a:rPr lang="ru-RU" sz="2400" b="1" dirty="0" smtClean="0">
                <a:solidFill>
                  <a:srgbClr val="0070C0"/>
                </a:solidFill>
              </a:rPr>
              <a:t> О.И.</a:t>
            </a:r>
          </a:p>
          <a:p>
            <a:pPr algn="r"/>
            <a:r>
              <a:rPr lang="ru-RU" sz="2400" b="1" dirty="0" err="1" smtClean="0">
                <a:solidFill>
                  <a:srgbClr val="0070C0"/>
                </a:solidFill>
              </a:rPr>
              <a:t>Копнина</a:t>
            </a:r>
            <a:r>
              <a:rPr lang="ru-RU" sz="2400" b="1" dirty="0" smtClean="0">
                <a:solidFill>
                  <a:srgbClr val="0070C0"/>
                </a:solidFill>
              </a:rPr>
              <a:t> Е.В.</a:t>
            </a:r>
          </a:p>
          <a:p>
            <a:pPr algn="r"/>
            <a:r>
              <a:rPr lang="ru-RU" sz="2400" b="1" dirty="0" err="1" smtClean="0">
                <a:solidFill>
                  <a:srgbClr val="0070C0"/>
                </a:solidFill>
              </a:rPr>
              <a:t>Арзамаскина</a:t>
            </a:r>
            <a:r>
              <a:rPr lang="ru-RU" sz="2400" b="1" dirty="0" smtClean="0">
                <a:solidFill>
                  <a:srgbClr val="0070C0"/>
                </a:solidFill>
              </a:rPr>
              <a:t> О.В</a:t>
            </a:r>
            <a:r>
              <a:rPr lang="ru-RU" sz="2400" b="1" dirty="0" smtClean="0">
                <a:solidFill>
                  <a:srgbClr val="006600"/>
                </a:solidFill>
              </a:rPr>
              <a:t>.</a:t>
            </a:r>
            <a:endParaRPr lang="ru-RU" sz="2400" b="1" dirty="0">
              <a:solidFill>
                <a:srgbClr val="006600"/>
              </a:solidFill>
            </a:endParaRPr>
          </a:p>
        </p:txBody>
      </p:sp>
      <p:sp>
        <p:nvSpPr>
          <p:cNvPr id="6" name="TextBox 5"/>
          <p:cNvSpPr txBox="1"/>
          <p:nvPr/>
        </p:nvSpPr>
        <p:spPr>
          <a:xfrm>
            <a:off x="3995936" y="6453336"/>
            <a:ext cx="1512168" cy="400110"/>
          </a:xfrm>
          <a:prstGeom prst="rect">
            <a:avLst/>
          </a:prstGeom>
          <a:noFill/>
        </p:spPr>
        <p:txBody>
          <a:bodyPr wrap="square" rtlCol="0">
            <a:spAutoFit/>
          </a:bodyPr>
          <a:lstStyle/>
          <a:p>
            <a:pPr algn="ctr"/>
            <a:r>
              <a:rPr lang="ru-RU" sz="2000" b="1" dirty="0" smtClean="0">
                <a:solidFill>
                  <a:schemeClr val="bg1"/>
                </a:solidFill>
              </a:rPr>
              <a:t>2020 г</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14291"/>
            <a:ext cx="6429404" cy="369332"/>
          </a:xfrm>
          <a:prstGeom prst="rect">
            <a:avLst/>
          </a:prstGeom>
        </p:spPr>
        <p:txBody>
          <a:bodyPr wrap="square">
            <a:spAutoFit/>
          </a:bodyPr>
          <a:lstStyle/>
          <a:p>
            <a:pPr algn="ctr"/>
            <a:r>
              <a:rPr lang="ru-RU" b="1" dirty="0" smtClean="0">
                <a:solidFill>
                  <a:srgbClr val="0070C0"/>
                </a:solidFill>
              </a:rPr>
              <a:t>Особенности развития речи детей от рождения до школы</a:t>
            </a:r>
            <a:endParaRPr lang="ru-RU" b="1" dirty="0">
              <a:solidFill>
                <a:srgbClr val="0070C0"/>
              </a:solidFill>
            </a:endParaRPr>
          </a:p>
        </p:txBody>
      </p:sp>
      <p:sp>
        <p:nvSpPr>
          <p:cNvPr id="3" name="TextBox 2"/>
          <p:cNvSpPr txBox="1"/>
          <p:nvPr/>
        </p:nvSpPr>
        <p:spPr>
          <a:xfrm>
            <a:off x="285720" y="1071546"/>
            <a:ext cx="8501122" cy="3539430"/>
          </a:xfrm>
          <a:prstGeom prst="rect">
            <a:avLst/>
          </a:prstGeom>
          <a:noFill/>
        </p:spPr>
        <p:txBody>
          <a:bodyPr wrap="square" rtlCol="0">
            <a:spAutoFit/>
          </a:bodyPr>
          <a:lstStyle/>
          <a:p>
            <a:r>
              <a:rPr lang="ru-RU" sz="2400" b="1" dirty="0" smtClean="0">
                <a:solidFill>
                  <a:srgbClr val="002060"/>
                </a:solidFill>
              </a:rPr>
              <a:t>	</a:t>
            </a:r>
            <a:r>
              <a:rPr lang="ru-RU" sz="2800" b="1" dirty="0" smtClean="0">
                <a:solidFill>
                  <a:srgbClr val="002060"/>
                </a:solidFill>
              </a:rPr>
              <a:t>Речевое развитие Ребенка до и после рождения вместе с тем и есть процесс воспитания характера будущего человека. Потому  необходимо позаботиться о том, чтобы речевые потоки, которые будут «литься» в окружении Ребенка - и те, которые направлены на него, и те, которые взрослые адресуют друг другу, - были чистыми, честными, несли доброе чувство и взаимопонимание.</a:t>
            </a:r>
            <a:endParaRPr lang="ru-RU" sz="2400" b="1" dirty="0">
              <a:solidFill>
                <a:srgbClr val="002060"/>
              </a:solidFill>
            </a:endParaRPr>
          </a:p>
        </p:txBody>
      </p:sp>
      <p:pic>
        <p:nvPicPr>
          <p:cNvPr id="1027" name="Picture 3" descr="C:\Users\User\Desktop\836310_14.jpe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00760" y="4500569"/>
            <a:ext cx="3143240" cy="235743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0"/>
            <a:ext cx="6429404" cy="369332"/>
          </a:xfrm>
          <a:prstGeom prst="rect">
            <a:avLst/>
          </a:prstGeom>
        </p:spPr>
        <p:txBody>
          <a:bodyPr wrap="square">
            <a:spAutoFit/>
          </a:bodyPr>
          <a:lstStyle/>
          <a:p>
            <a:pPr algn="ctr"/>
            <a:r>
              <a:rPr lang="ru-RU" b="1" dirty="0" smtClean="0">
                <a:solidFill>
                  <a:srgbClr val="0070C0"/>
                </a:solidFill>
              </a:rPr>
              <a:t>Особенности развития речи детей от рождения до школы</a:t>
            </a:r>
            <a:endParaRPr lang="ru-RU" b="1" dirty="0">
              <a:solidFill>
                <a:srgbClr val="0070C0"/>
              </a:solidFill>
            </a:endParaRPr>
          </a:p>
        </p:txBody>
      </p:sp>
      <p:sp>
        <p:nvSpPr>
          <p:cNvPr id="18433" name="Rectangle 1"/>
          <p:cNvSpPr>
            <a:spLocks noChangeArrowheads="1"/>
          </p:cNvSpPr>
          <p:nvPr/>
        </p:nvSpPr>
        <p:spPr bwMode="auto">
          <a:xfrm>
            <a:off x="214282" y="417987"/>
            <a:ext cx="8643998"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algn="l" defTabSz="914400" rtl="0" eaLnBrk="1" fontAlgn="base" latinLnBrk="0" hangingPunct="1">
              <a:lnSpc>
                <a:spcPct val="100000"/>
              </a:lnSpc>
              <a:spcBef>
                <a:spcPct val="0"/>
              </a:spcBef>
              <a:spcAft>
                <a:spcPct val="0"/>
              </a:spcAft>
              <a:buClrTx/>
              <a:buSzTx/>
              <a:buFontTx/>
              <a:buNone/>
              <a:tabLst/>
            </a:pPr>
            <a:r>
              <a:rPr lang="ru-RU" sz="2000" b="1" dirty="0" smtClean="0">
                <a:solidFill>
                  <a:srgbClr val="002060"/>
                </a:solidFill>
              </a:rPr>
              <a:t>Речь Ребенка - это внутренняя картина его духовности, его стремлений, его переживаний, радостей и огорчений, его отношений к внешней действительности. Вместе с тем мы видим, как Ребенок, сам никак не задумываясь над этим, творит слова, речевые формы, конструкции высказываний, логику изложения. И все это происходит в пределах языковых норм и закономерностей.</a:t>
            </a:r>
          </a:p>
        </p:txBody>
      </p:sp>
      <p:sp>
        <p:nvSpPr>
          <p:cNvPr id="4" name="TextBox 3"/>
          <p:cNvSpPr txBox="1"/>
          <p:nvPr/>
        </p:nvSpPr>
        <p:spPr>
          <a:xfrm>
            <a:off x="214282" y="2428868"/>
            <a:ext cx="8929718" cy="3928528"/>
          </a:xfrm>
          <a:prstGeom prst="rect">
            <a:avLst/>
          </a:prstGeom>
          <a:noFill/>
        </p:spPr>
        <p:txBody>
          <a:bodyPr wrap="square" rtlCol="0">
            <a:spAutoFit/>
          </a:bodyPr>
          <a:lstStyle/>
          <a:p>
            <a:r>
              <a:rPr lang="ru-RU" sz="2400" b="1" dirty="0" smtClean="0">
                <a:solidFill>
                  <a:srgbClr val="002060"/>
                </a:solidFill>
              </a:rPr>
              <a:t>	В дошкольном и младшем школьном возрасте прирожденная речевая функция пока еще способна действовать, и если организовать педагогические процессы по обучению второму и третьему языкам, то эти процессы могут удлинить жизнь речевой функции.</a:t>
            </a:r>
            <a:br>
              <a:rPr lang="ru-RU" sz="2400" b="1" dirty="0" smtClean="0">
                <a:solidFill>
                  <a:srgbClr val="002060"/>
                </a:solidFill>
              </a:rPr>
            </a:br>
            <a:r>
              <a:rPr lang="ru-RU" sz="2400" b="1" dirty="0" smtClean="0">
                <a:solidFill>
                  <a:srgbClr val="002060"/>
                </a:solidFill>
              </a:rPr>
              <a:t>	Возраст  от рождения до 9- 11 лет можно считать наиболее благоприятным для усвоения языков. И поэтому я сторонник того, чтобы учить детей и в дошкольном возрасте, и в начальных классах разным языкам.</a:t>
            </a:r>
          </a:p>
          <a:p>
            <a:endParaRPr lang="ru-RU" sz="2400" b="1" dirty="0">
              <a:solidFill>
                <a:srgbClr val="00206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14291"/>
            <a:ext cx="6429404" cy="369332"/>
          </a:xfrm>
          <a:prstGeom prst="rect">
            <a:avLst/>
          </a:prstGeom>
        </p:spPr>
        <p:txBody>
          <a:bodyPr wrap="square">
            <a:spAutoFit/>
          </a:bodyPr>
          <a:lstStyle/>
          <a:p>
            <a:pPr algn="ctr"/>
            <a:r>
              <a:rPr lang="ru-RU" b="1" dirty="0" smtClean="0">
                <a:solidFill>
                  <a:srgbClr val="0070C0"/>
                </a:solidFill>
              </a:rPr>
              <a:t>Особенности развития речи детей от рождения до школы</a:t>
            </a:r>
            <a:endParaRPr lang="ru-RU" b="1" dirty="0">
              <a:solidFill>
                <a:srgbClr val="0070C0"/>
              </a:solidFill>
            </a:endParaRPr>
          </a:p>
        </p:txBody>
      </p:sp>
      <p:sp>
        <p:nvSpPr>
          <p:cNvPr id="3" name="TextBox 2"/>
          <p:cNvSpPr txBox="1"/>
          <p:nvPr/>
        </p:nvSpPr>
        <p:spPr>
          <a:xfrm>
            <a:off x="714348" y="1000108"/>
            <a:ext cx="8215370" cy="2585323"/>
          </a:xfrm>
          <a:prstGeom prst="rect">
            <a:avLst/>
          </a:prstGeom>
          <a:noFill/>
        </p:spPr>
        <p:txBody>
          <a:bodyPr wrap="square" rtlCol="0">
            <a:spAutoFit/>
          </a:bodyPr>
          <a:lstStyle/>
          <a:p>
            <a:r>
              <a:rPr lang="ru-RU" sz="2400" b="1" dirty="0" smtClean="0">
                <a:solidFill>
                  <a:srgbClr val="002060"/>
                </a:solidFill>
              </a:rPr>
              <a:t>Развитие не терпит насилия, имеет свои закономерности и его можно успешно вести в процессе обучения, если подойдем к нему с таких гуманных позиций, как сотрудничество взрослого с Ребенком, посредничество взрослого между Ребенком и культурой.</a:t>
            </a:r>
          </a:p>
          <a:p>
            <a:pPr algn="r"/>
            <a:r>
              <a:rPr lang="ru-RU" sz="2400" b="1" dirty="0" err="1" smtClean="0">
                <a:solidFill>
                  <a:srgbClr val="002060"/>
                </a:solidFill>
              </a:rPr>
              <a:t>Шалва</a:t>
            </a:r>
            <a:r>
              <a:rPr lang="ru-RU" sz="2400" b="1" dirty="0" smtClean="0">
                <a:solidFill>
                  <a:srgbClr val="002060"/>
                </a:solidFill>
              </a:rPr>
              <a:t> </a:t>
            </a:r>
            <a:r>
              <a:rPr lang="ru-RU" sz="2400" b="1" dirty="0" err="1" smtClean="0">
                <a:solidFill>
                  <a:srgbClr val="002060"/>
                </a:solidFill>
              </a:rPr>
              <a:t>Амонашвили</a:t>
            </a:r>
            <a:endParaRPr lang="ru-RU" sz="2400" b="1" dirty="0" smtClean="0">
              <a:solidFill>
                <a:srgbClr val="002060"/>
              </a:solidFill>
            </a:endParaRPr>
          </a:p>
          <a:p>
            <a:endParaRPr lang="ru-RU" dirty="0"/>
          </a:p>
        </p:txBody>
      </p:sp>
      <p:pic>
        <p:nvPicPr>
          <p:cNvPr id="17409" name="Picture 1" descr="C:\Users\User\Desktop\i.jpg"/>
          <p:cNvPicPr>
            <a:picLocks noChangeAspect="1" noChangeArrowheads="1"/>
          </p:cNvPicPr>
          <p:nvPr/>
        </p:nvPicPr>
        <p:blipFill>
          <a:blip r:embed="rId3" cstate="print"/>
          <a:srcRect/>
          <a:stretch>
            <a:fillRect/>
          </a:stretch>
        </p:blipFill>
        <p:spPr bwMode="auto">
          <a:xfrm>
            <a:off x="428596" y="3143248"/>
            <a:ext cx="5607173" cy="3714752"/>
          </a:xfrm>
          <a:prstGeom prst="rect">
            <a:avLst/>
          </a:prstGeom>
          <a:ln>
            <a:noFill/>
          </a:ln>
          <a:effectLst>
            <a:softEdge rad="112500"/>
          </a:effectLst>
        </p:spPr>
      </p:pic>
      <p:sp>
        <p:nvSpPr>
          <p:cNvPr id="5" name="Управляющая кнопка: далее 4">
            <a:hlinkClick r:id="rId4" action="ppaction://hlinksldjump" highlightClick="1"/>
          </p:cNvPr>
          <p:cNvSpPr/>
          <p:nvPr/>
        </p:nvSpPr>
        <p:spPr>
          <a:xfrm>
            <a:off x="8388424" y="6309320"/>
            <a:ext cx="432048"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dn1.ozone.ru/multimedia/1000059918.jpg"/>
          <p:cNvPicPr>
            <a:picLocks noChangeAspect="1" noChangeArrowheads="1"/>
          </p:cNvPicPr>
          <p:nvPr/>
        </p:nvPicPr>
        <p:blipFill>
          <a:blip r:embed="rId2" cstate="print"/>
          <a:srcRect/>
          <a:stretch>
            <a:fillRect/>
          </a:stretch>
        </p:blipFill>
        <p:spPr bwMode="auto">
          <a:xfrm rot="21031707">
            <a:off x="525750" y="1870882"/>
            <a:ext cx="2359345" cy="3528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2" descr="https://cosmetics.minemegashop.ru/images/1017711453.jpg"/>
          <p:cNvPicPr>
            <a:picLocks noChangeAspect="1" noChangeArrowheads="1"/>
          </p:cNvPicPr>
          <p:nvPr/>
        </p:nvPicPr>
        <p:blipFill>
          <a:blip r:embed="rId3" cstate="print"/>
          <a:srcRect/>
          <a:stretch>
            <a:fillRect/>
          </a:stretch>
        </p:blipFill>
        <p:spPr bwMode="auto">
          <a:xfrm rot="20976139">
            <a:off x="2914270" y="3105092"/>
            <a:ext cx="2304256" cy="33843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827584" y="260648"/>
            <a:ext cx="8136904" cy="1200329"/>
          </a:xfrm>
          <a:prstGeom prst="rect">
            <a:avLst/>
          </a:prstGeom>
          <a:noFill/>
        </p:spPr>
        <p:txBody>
          <a:bodyPr wrap="square" rtlCol="0">
            <a:spAutoFit/>
          </a:bodyPr>
          <a:lstStyle/>
          <a:p>
            <a:pPr algn="ctr"/>
            <a:r>
              <a:rPr lang="ru-RU" sz="3600" b="1" dirty="0" smtClean="0">
                <a:solidFill>
                  <a:srgbClr val="0070C0"/>
                </a:solidFill>
                <a:effectLst>
                  <a:outerShdw blurRad="38100" dist="38100" dir="2700000" algn="tl">
                    <a:srgbClr val="000000">
                      <a:alpha val="43137"/>
                    </a:srgbClr>
                  </a:outerShdw>
                </a:effectLst>
              </a:rPr>
              <a:t>Курс «Введение в школьную  жизнь»</a:t>
            </a:r>
          </a:p>
          <a:p>
            <a:pPr algn="ctr"/>
            <a:r>
              <a:rPr lang="ru-RU" sz="3600" b="1" dirty="0" smtClean="0">
                <a:solidFill>
                  <a:srgbClr val="0070C0"/>
                </a:solidFill>
                <a:effectLst>
                  <a:outerShdw blurRad="38100" dist="38100" dir="2700000" algn="tl">
                    <a:srgbClr val="000000">
                      <a:alpha val="43137"/>
                    </a:srgbClr>
                  </a:outerShdw>
                </a:effectLst>
              </a:rPr>
              <a:t>Г. А. </a:t>
            </a:r>
            <a:r>
              <a:rPr lang="ru-RU" sz="3600" b="1" dirty="0" err="1" smtClean="0">
                <a:solidFill>
                  <a:srgbClr val="0070C0"/>
                </a:solidFill>
                <a:effectLst>
                  <a:outerShdw blurRad="38100" dist="38100" dir="2700000" algn="tl">
                    <a:srgbClr val="000000">
                      <a:alpha val="43137"/>
                    </a:srgbClr>
                  </a:outerShdw>
                </a:effectLst>
              </a:rPr>
              <a:t>Цукерман</a:t>
            </a:r>
            <a:r>
              <a:rPr lang="ru-RU" sz="3600" b="1" dirty="0" smtClean="0">
                <a:solidFill>
                  <a:srgbClr val="0070C0"/>
                </a:solidFill>
                <a:effectLst>
                  <a:outerShdw blurRad="38100" dist="38100" dir="2700000" algn="tl">
                    <a:srgbClr val="000000">
                      <a:alpha val="43137"/>
                    </a:srgbClr>
                  </a:outerShdw>
                </a:effectLst>
              </a:rPr>
              <a:t>,  К. Н. Поливанова</a:t>
            </a:r>
            <a:endParaRPr lang="ru-RU" sz="2400" b="1" dirty="0">
              <a:solidFill>
                <a:srgbClr val="0070C0"/>
              </a:solidFill>
              <a:effectLst>
                <a:outerShdw blurRad="38100" dist="38100" dir="2700000" algn="tl">
                  <a:srgbClr val="000000">
                    <a:alpha val="43137"/>
                  </a:srgbClr>
                </a:outerShdw>
              </a:effectLst>
            </a:endParaRPr>
          </a:p>
        </p:txBody>
      </p:sp>
      <p:sp>
        <p:nvSpPr>
          <p:cNvPr id="5" name="TextBox 4"/>
          <p:cNvSpPr txBox="1"/>
          <p:nvPr/>
        </p:nvSpPr>
        <p:spPr>
          <a:xfrm>
            <a:off x="5292080" y="2060848"/>
            <a:ext cx="3710508" cy="3816429"/>
          </a:xfrm>
          <a:prstGeom prst="rect">
            <a:avLst/>
          </a:prstGeom>
          <a:noFill/>
        </p:spPr>
        <p:txBody>
          <a:bodyPr wrap="square" rtlCol="0">
            <a:spAutoFit/>
          </a:bodyPr>
          <a:lstStyle/>
          <a:p>
            <a:pPr algn="ctr"/>
            <a:r>
              <a:rPr lang="ru-RU" sz="3200" b="1" dirty="0" smtClean="0">
                <a:solidFill>
                  <a:srgbClr val="0070C0"/>
                </a:solidFill>
                <a:effectLst>
                  <a:outerShdw blurRad="38100" dist="38100" dir="2700000" algn="tl">
                    <a:srgbClr val="000000">
                      <a:alpha val="43137"/>
                    </a:srgbClr>
                  </a:outerShdw>
                </a:effectLst>
              </a:rPr>
              <a:t>это приглашение ребенка в новую учебную  систему отношений  и своеобразный тренинг «учебного  общения»</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470025"/>
          </a:xfrm>
          <a:solidFill>
            <a:srgbClr val="6600FF"/>
          </a:solidFill>
          <a:ln w="57150">
            <a:solidFill>
              <a:srgbClr val="FFFFFF"/>
            </a:solidFill>
          </a:ln>
        </p:spPr>
        <p:txBody>
          <a:bodyPr>
            <a:normAutofit/>
          </a:bodyPr>
          <a:lstStyle/>
          <a:p>
            <a:r>
              <a:rPr lang="ru-RU" sz="3200" b="1" dirty="0" smtClean="0">
                <a:solidFill>
                  <a:schemeClr val="bg1"/>
                </a:solidFill>
                <a:effectLst>
                  <a:outerShdw blurRad="38100" dist="38100" dir="2700000" algn="tl">
                    <a:srgbClr val="000000">
                      <a:alpha val="43137"/>
                    </a:srgbClr>
                  </a:outerShdw>
                </a:effectLst>
              </a:rPr>
              <a:t>Использование технологии Г. А. </a:t>
            </a:r>
            <a:r>
              <a:rPr lang="ru-RU" sz="3200" b="1" dirty="0" err="1" smtClean="0">
                <a:solidFill>
                  <a:schemeClr val="bg1"/>
                </a:solidFill>
                <a:effectLst>
                  <a:outerShdw blurRad="38100" dist="38100" dir="2700000" algn="tl">
                    <a:srgbClr val="000000">
                      <a:alpha val="43137"/>
                    </a:srgbClr>
                  </a:outerShdw>
                </a:effectLst>
              </a:rPr>
              <a:t>Цукерман</a:t>
            </a:r>
            <a:r>
              <a:rPr lang="ru-RU" sz="3200" b="1" dirty="0" smtClean="0">
                <a:solidFill>
                  <a:schemeClr val="bg1"/>
                </a:solidFill>
                <a:effectLst>
                  <a:outerShdw blurRad="38100" dist="38100" dir="2700000" algn="tl">
                    <a:srgbClr val="000000">
                      <a:alpha val="43137"/>
                    </a:srgbClr>
                  </a:outerShdw>
                </a:effectLst>
              </a:rPr>
              <a:t> «Введение в школьную  жизнь»</a:t>
            </a:r>
            <a:endParaRPr lang="ru-RU" sz="3200" b="1" dirty="0">
              <a:solidFill>
                <a:schemeClr val="bg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971600" y="1916832"/>
            <a:ext cx="7200800" cy="1752600"/>
          </a:xfrm>
        </p:spPr>
        <p:txBody>
          <a:bodyPr>
            <a:noAutofit/>
          </a:bodyPr>
          <a:lstStyle/>
          <a:p>
            <a:pPr algn="just">
              <a:buFont typeface="Wingdings" pitchFamily="2" charset="2"/>
              <a:buChar char="ü"/>
            </a:pPr>
            <a:r>
              <a:rPr lang="ru-RU" dirty="0" smtClean="0">
                <a:solidFill>
                  <a:schemeClr val="accent1">
                    <a:lumMod val="75000"/>
                  </a:schemeClr>
                </a:solidFill>
              </a:rPr>
              <a:t>У ребенка создается представление о школе,  как о месте, где он будет принят  весь  целиком - со  всеми своими чувствами,  мыслями,  переживаниями;</a:t>
            </a:r>
          </a:p>
          <a:p>
            <a:pPr algn="just">
              <a:buFont typeface="Wingdings" pitchFamily="2" charset="2"/>
              <a:buChar char="ü"/>
            </a:pPr>
            <a:r>
              <a:rPr lang="ru-RU" dirty="0" smtClean="0">
                <a:solidFill>
                  <a:schemeClr val="accent1">
                    <a:lumMod val="75000"/>
                  </a:schemeClr>
                </a:solidFill>
              </a:rPr>
              <a:t>Данный курс помогает  ребенку построить  содержательный образ «настоящего школьника»</a:t>
            </a:r>
            <a:endParaRPr lang="ru-RU"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600200"/>
            <a:ext cx="7859216" cy="4525963"/>
          </a:xfrm>
        </p:spPr>
        <p:txBody>
          <a:bodyPr>
            <a:normAutofit fontScale="92500" lnSpcReduction="20000"/>
          </a:bodyPr>
          <a:lstStyle/>
          <a:p>
            <a:pPr algn="just">
              <a:buNone/>
            </a:pPr>
            <a:r>
              <a:rPr lang="ru-RU" dirty="0" smtClean="0"/>
              <a:t>    </a:t>
            </a:r>
            <a:r>
              <a:rPr lang="ru-RU" dirty="0" smtClean="0">
                <a:solidFill>
                  <a:schemeClr val="accent1">
                    <a:lumMod val="75000"/>
                  </a:schemeClr>
                </a:solidFill>
              </a:rPr>
              <a:t>Программа курса создана для того,  чтобы в промежутке между дошкольным и школьным детством помочь  ребенку войти в новую  систему отношений со  взрослыми,  сверстниками и самим собой. По форме, по манере общения «Введение...» строится как обучение навыкам учебного сотрудничества. Но материал, с которым работают дети, чисто дошкольный: дидактические игры на конструирование, классификацию, </a:t>
            </a:r>
            <a:r>
              <a:rPr lang="ru-RU" dirty="0" err="1" smtClean="0">
                <a:solidFill>
                  <a:schemeClr val="accent1">
                    <a:lumMod val="75000"/>
                  </a:schemeClr>
                </a:solidFill>
              </a:rPr>
              <a:t>сериацию</a:t>
            </a:r>
            <a:r>
              <a:rPr lang="ru-RU" dirty="0" smtClean="0">
                <a:solidFill>
                  <a:schemeClr val="accent1">
                    <a:lumMod val="75000"/>
                  </a:schemeClr>
                </a:solidFill>
              </a:rPr>
              <a:t>, рассуждение, запоминание, внимание </a:t>
            </a:r>
            <a:endParaRPr lang="ru-RU" dirty="0">
              <a:solidFill>
                <a:schemeClr val="accent1">
                  <a:lumMod val="75000"/>
                </a:schemeClr>
              </a:solidFill>
            </a:endParaRPr>
          </a:p>
        </p:txBody>
      </p:sp>
      <p:sp>
        <p:nvSpPr>
          <p:cNvPr id="4" name="Заголовок 1"/>
          <p:cNvSpPr>
            <a:spLocks noGrp="1"/>
          </p:cNvSpPr>
          <p:nvPr>
            <p:ph type="title"/>
          </p:nvPr>
        </p:nvSpPr>
        <p:spPr>
          <a:solidFill>
            <a:srgbClr val="6600FF"/>
          </a:solidFill>
          <a:ln w="57150">
            <a:solidFill>
              <a:srgbClr val="FFFFFF"/>
            </a:solidFill>
          </a:ln>
        </p:spPr>
        <p:txBody>
          <a:bodyPr>
            <a:normAutofit/>
          </a:bodyPr>
          <a:lstStyle/>
          <a:p>
            <a:r>
              <a:rPr lang="ru-RU" sz="3200" b="1" dirty="0" smtClean="0">
                <a:solidFill>
                  <a:schemeClr val="bg1"/>
                </a:solidFill>
                <a:effectLst>
                  <a:outerShdw blurRad="38100" dist="38100" dir="2700000" algn="tl">
                    <a:srgbClr val="000000">
                      <a:alpha val="43137"/>
                    </a:srgbClr>
                  </a:outerShdw>
                </a:effectLst>
              </a:rPr>
              <a:t>Использование технологии Г. А. </a:t>
            </a:r>
            <a:r>
              <a:rPr lang="ru-RU" sz="3200" b="1" dirty="0" err="1" smtClean="0">
                <a:solidFill>
                  <a:schemeClr val="bg1"/>
                </a:solidFill>
                <a:effectLst>
                  <a:outerShdw blurRad="38100" dist="38100" dir="2700000" algn="tl">
                    <a:srgbClr val="000000">
                      <a:alpha val="43137"/>
                    </a:srgbClr>
                  </a:outerShdw>
                </a:effectLst>
              </a:rPr>
              <a:t>Цукерман</a:t>
            </a:r>
            <a:r>
              <a:rPr lang="ru-RU" sz="3200" b="1" dirty="0" smtClean="0">
                <a:solidFill>
                  <a:schemeClr val="bg1"/>
                </a:solidFill>
                <a:effectLst>
                  <a:outerShdw blurRad="38100" dist="38100" dir="2700000" algn="tl">
                    <a:srgbClr val="000000">
                      <a:alpha val="43137"/>
                    </a:srgbClr>
                  </a:outerShdw>
                </a:effectLst>
              </a:rPr>
              <a:t> «Введение в школьную  жизнь»</a:t>
            </a:r>
            <a:endParaRPr lang="ru-RU" sz="32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1844824"/>
            <a:ext cx="8496944" cy="4524315"/>
          </a:xfrm>
          <a:prstGeom prst="rect">
            <a:avLst/>
          </a:prstGeom>
          <a:noFill/>
        </p:spPr>
        <p:txBody>
          <a:bodyPr wrap="square" rtlCol="0">
            <a:spAutoFit/>
          </a:bodyPr>
          <a:lstStyle/>
          <a:p>
            <a:pPr algn="just"/>
            <a:r>
              <a:rPr lang="ru-RU" dirty="0" smtClean="0"/>
              <a:t>	</a:t>
            </a:r>
            <a:r>
              <a:rPr lang="ru-RU" sz="3000" dirty="0" smtClean="0">
                <a:solidFill>
                  <a:schemeClr val="accent1">
                    <a:lumMod val="75000"/>
                  </a:schemeClr>
                </a:solidFill>
              </a:rPr>
              <a:t>Предлагая </a:t>
            </a:r>
            <a:r>
              <a:rPr lang="ru-RU" sz="3000" dirty="0">
                <a:solidFill>
                  <a:schemeClr val="accent1">
                    <a:lumMod val="75000"/>
                  </a:schemeClr>
                </a:solidFill>
              </a:rPr>
              <a:t>детям эти по сути развивающие задания, </a:t>
            </a:r>
            <a:r>
              <a:rPr lang="ru-RU" sz="3000" dirty="0" smtClean="0">
                <a:solidFill>
                  <a:schemeClr val="accent1">
                    <a:lumMod val="75000"/>
                  </a:schemeClr>
                </a:solidFill>
              </a:rPr>
              <a:t>учитель </a:t>
            </a:r>
            <a:r>
              <a:rPr lang="ru-RU" sz="3000" dirty="0">
                <a:solidFill>
                  <a:schemeClr val="accent1">
                    <a:lumMod val="75000"/>
                  </a:schemeClr>
                </a:solidFill>
              </a:rPr>
              <a:t>не </a:t>
            </a:r>
            <a:r>
              <a:rPr lang="ru-RU" sz="3000" dirty="0" smtClean="0">
                <a:solidFill>
                  <a:schemeClr val="accent1">
                    <a:lumMod val="75000"/>
                  </a:schemeClr>
                </a:solidFill>
              </a:rPr>
              <a:t>стремится </a:t>
            </a:r>
            <a:r>
              <a:rPr lang="ru-RU" sz="3000" dirty="0">
                <a:solidFill>
                  <a:schemeClr val="accent1">
                    <a:lumMod val="75000"/>
                  </a:schemeClr>
                </a:solidFill>
              </a:rPr>
              <a:t>научить их в </a:t>
            </a:r>
            <a:r>
              <a:rPr lang="ru-RU" sz="3000" dirty="0" smtClean="0">
                <a:solidFill>
                  <a:schemeClr val="accent1">
                    <a:lumMod val="75000"/>
                  </a:schemeClr>
                </a:solidFill>
              </a:rPr>
              <a:t>совершенстве </a:t>
            </a:r>
            <a:r>
              <a:rPr lang="ru-RU" sz="3000" dirty="0">
                <a:solidFill>
                  <a:schemeClr val="accent1">
                    <a:lumMod val="75000"/>
                  </a:schemeClr>
                </a:solidFill>
              </a:rPr>
              <a:t>все выполнять, </a:t>
            </a:r>
            <a:r>
              <a:rPr lang="ru-RU" sz="3000" dirty="0" smtClean="0">
                <a:solidFill>
                  <a:schemeClr val="accent1">
                    <a:lumMod val="75000"/>
                  </a:schemeClr>
                </a:solidFill>
              </a:rPr>
              <a:t>не учит </a:t>
            </a:r>
            <a:r>
              <a:rPr lang="ru-RU" sz="3000" dirty="0">
                <a:solidFill>
                  <a:schemeClr val="accent1">
                    <a:lumMod val="75000"/>
                  </a:schemeClr>
                </a:solidFill>
              </a:rPr>
              <a:t>конструировать, классифицировать и т.п. Усилия детей должны быть сосредоточены на освоении </a:t>
            </a:r>
            <a:r>
              <a:rPr lang="ru-RU" sz="3000" dirty="0" smtClean="0">
                <a:solidFill>
                  <a:schemeClr val="accent1">
                    <a:lumMod val="75000"/>
                  </a:schemeClr>
                </a:solidFill>
              </a:rPr>
              <a:t>отношений</a:t>
            </a:r>
            <a:r>
              <a:rPr lang="ru-RU" sz="3000" dirty="0">
                <a:solidFill>
                  <a:schemeClr val="accent1">
                    <a:lumMod val="75000"/>
                  </a:schemeClr>
                </a:solidFill>
              </a:rPr>
              <a:t>, на выработке умений договариваться, обмениваться мнениями, понимать и оценивать друг друга и себя так, «как это делают </a:t>
            </a:r>
            <a:r>
              <a:rPr lang="ru-RU" sz="3000" dirty="0" smtClean="0">
                <a:solidFill>
                  <a:schemeClr val="accent1">
                    <a:lumMod val="75000"/>
                  </a:schemeClr>
                </a:solidFill>
              </a:rPr>
              <a:t>настоящие </a:t>
            </a:r>
            <a:r>
              <a:rPr lang="ru-RU" sz="3000" dirty="0">
                <a:solidFill>
                  <a:schemeClr val="accent1">
                    <a:lumMod val="75000"/>
                  </a:schemeClr>
                </a:solidFill>
              </a:rPr>
              <a:t>школьники».</a:t>
            </a:r>
          </a:p>
          <a:p>
            <a:endParaRPr lang="ru-RU" dirty="0"/>
          </a:p>
        </p:txBody>
      </p:sp>
      <p:sp>
        <p:nvSpPr>
          <p:cNvPr id="3" name="Заголовок 1"/>
          <p:cNvSpPr txBox="1">
            <a:spLocks/>
          </p:cNvSpPr>
          <p:nvPr/>
        </p:nvSpPr>
        <p:spPr>
          <a:xfrm>
            <a:off x="683568" y="260648"/>
            <a:ext cx="7772400" cy="147002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Цукерман «Введение в школьную  жизнь»</a:t>
            </a:r>
            <a:endParaRPr kumimoji="0" lang="ru-RU"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988840"/>
            <a:ext cx="8640960" cy="2308324"/>
          </a:xfrm>
          <a:prstGeom prst="rect">
            <a:avLst/>
          </a:prstGeom>
        </p:spPr>
        <p:txBody>
          <a:bodyPr wrap="square">
            <a:spAutoFit/>
          </a:bodyPr>
          <a:lstStyle/>
          <a:p>
            <a:pPr algn="just"/>
            <a:r>
              <a:rPr lang="ru-RU" sz="2400" dirty="0" smtClean="0">
                <a:solidFill>
                  <a:schemeClr val="accent1">
                    <a:lumMod val="75000"/>
                  </a:schemeClr>
                </a:solidFill>
              </a:rPr>
              <a:t>Чтобы научить ребенка качественно сотрудничать, учитель  предлагает прокладывать своеобразные «коммуникативные каналы» не только между учителем и каждым ребенком, но и между всеми детьми. Для этого педагог распределяет детей на маленькие группы (из 4-5 человек) и определяет нормы общения внутригрупповыми нормами. </a:t>
            </a:r>
            <a:endParaRPr lang="ru-RU" sz="2400" dirty="0">
              <a:solidFill>
                <a:schemeClr val="accent1">
                  <a:lumMod val="75000"/>
                </a:schemeClr>
              </a:solidFill>
            </a:endParaRPr>
          </a:p>
        </p:txBody>
      </p:sp>
      <p:sp>
        <p:nvSpPr>
          <p:cNvPr id="3" name="Заголовок 1"/>
          <p:cNvSpPr txBox="1">
            <a:spLocks/>
          </p:cNvSpPr>
          <p:nvPr/>
        </p:nvSpPr>
        <p:spPr>
          <a:xfrm>
            <a:off x="683568" y="260648"/>
            <a:ext cx="7772400" cy="147002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Цукерман «Введение в школьную  жизнь»</a:t>
            </a:r>
            <a:endParaRPr kumimoji="0" lang="ru-RU"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pic>
        <p:nvPicPr>
          <p:cNvPr id="1026" name="Рисунок 1" descr="http://nsc.1september.ru/2005/15/1.gif"/>
          <p:cNvPicPr>
            <a:picLocks noChangeAspect="1" noChangeArrowheads="1"/>
          </p:cNvPicPr>
          <p:nvPr/>
        </p:nvPicPr>
        <p:blipFill>
          <a:blip r:embed="rId2" cstate="print"/>
          <a:srcRect/>
          <a:stretch>
            <a:fillRect/>
          </a:stretch>
        </p:blipFill>
        <p:spPr bwMode="auto">
          <a:xfrm>
            <a:off x="827584" y="4293096"/>
            <a:ext cx="2857500" cy="2343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218" name="Picture 2" descr="https://avatars.mds.yandex.net/get-pdb/918543/d7604372-8c68-4e53-9f39-2b60fb5049d9/s1200"/>
          <p:cNvPicPr>
            <a:picLocks noChangeAspect="1" noChangeArrowheads="1"/>
          </p:cNvPicPr>
          <p:nvPr/>
        </p:nvPicPr>
        <p:blipFill>
          <a:blip r:embed="rId3" cstate="print"/>
          <a:srcRect/>
          <a:stretch>
            <a:fillRect/>
          </a:stretch>
        </p:blipFill>
        <p:spPr bwMode="auto">
          <a:xfrm>
            <a:off x="4788024" y="4221088"/>
            <a:ext cx="3456384" cy="2448272"/>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772816"/>
            <a:ext cx="8496944" cy="5170646"/>
          </a:xfrm>
          <a:prstGeom prst="rect">
            <a:avLst/>
          </a:prstGeom>
          <a:noFill/>
        </p:spPr>
        <p:txBody>
          <a:bodyPr wrap="square" rtlCol="0">
            <a:spAutoFit/>
          </a:bodyPr>
          <a:lstStyle/>
          <a:p>
            <a:pPr algn="just"/>
            <a:r>
              <a:rPr lang="ru-RU" sz="2400" dirty="0" smtClean="0">
                <a:solidFill>
                  <a:schemeClr val="accent1">
                    <a:lumMod val="75000"/>
                  </a:schemeClr>
                </a:solidFill>
              </a:rPr>
              <a:t>Психологи </a:t>
            </a:r>
            <a:r>
              <a:rPr lang="ru-RU" sz="2400" dirty="0">
                <a:solidFill>
                  <a:schemeClr val="accent1">
                    <a:lumMod val="75000"/>
                  </a:schemeClr>
                </a:solidFill>
              </a:rPr>
              <a:t>всего мира пришли к выводу, что, исключая прямое общение между детьми во время </a:t>
            </a:r>
            <a:r>
              <a:rPr lang="ru-RU" sz="2400" dirty="0" smtClean="0">
                <a:solidFill>
                  <a:schemeClr val="accent1">
                    <a:lumMod val="75000"/>
                  </a:schemeClr>
                </a:solidFill>
              </a:rPr>
              <a:t>занятий, </a:t>
            </a:r>
            <a:r>
              <a:rPr lang="ru-RU" sz="2400" dirty="0">
                <a:solidFill>
                  <a:schemeClr val="accent1">
                    <a:lumMod val="75000"/>
                  </a:schemeClr>
                </a:solidFill>
              </a:rPr>
              <a:t>мы делаем каждого ребенка гораздо более беспомощным, незащищенным, </a:t>
            </a:r>
            <a:r>
              <a:rPr lang="ru-RU" sz="2400" dirty="0" smtClean="0">
                <a:solidFill>
                  <a:schemeClr val="accent1">
                    <a:lumMod val="75000"/>
                  </a:schemeClr>
                </a:solidFill>
              </a:rPr>
              <a:t>несамостоятельным</a:t>
            </a:r>
            <a:r>
              <a:rPr lang="ru-RU" sz="2400" dirty="0">
                <a:solidFill>
                  <a:schemeClr val="accent1">
                    <a:lumMod val="75000"/>
                  </a:schemeClr>
                </a:solidFill>
              </a:rPr>
              <a:t>, а потому в наибольшей степени зависимым от </a:t>
            </a:r>
            <a:r>
              <a:rPr lang="ru-RU" sz="2400" dirty="0" smtClean="0">
                <a:solidFill>
                  <a:schemeClr val="accent1">
                    <a:lumMod val="75000"/>
                  </a:schemeClr>
                </a:solidFill>
              </a:rPr>
              <a:t>учителя</a:t>
            </a:r>
            <a:r>
              <a:rPr lang="ru-RU" sz="2400" dirty="0">
                <a:solidFill>
                  <a:schemeClr val="accent1">
                    <a:lumMod val="75000"/>
                  </a:schemeClr>
                </a:solidFill>
              </a:rPr>
              <a:t>, склонным во всем подражать педагогу и не искать собственной точки зрения. Разделяя детей, мы делаем их более податливыми </a:t>
            </a:r>
            <a:r>
              <a:rPr lang="ru-RU" sz="2400" dirty="0" smtClean="0">
                <a:solidFill>
                  <a:schemeClr val="accent1">
                    <a:lumMod val="75000"/>
                  </a:schemeClr>
                </a:solidFill>
              </a:rPr>
              <a:t>нашему </a:t>
            </a:r>
            <a:r>
              <a:rPr lang="ru-RU" sz="2400" dirty="0">
                <a:solidFill>
                  <a:schemeClr val="accent1">
                    <a:lumMod val="75000"/>
                  </a:schemeClr>
                </a:solidFill>
              </a:rPr>
              <a:t>влиянию (власти), но менее творческими, самобытными. </a:t>
            </a:r>
            <a:r>
              <a:rPr lang="ru-RU" sz="2400" dirty="0" smtClean="0">
                <a:solidFill>
                  <a:schemeClr val="accent1">
                    <a:lumMod val="75000"/>
                  </a:schemeClr>
                </a:solidFill>
              </a:rPr>
              <a:t>Соединяя </a:t>
            </a:r>
            <a:r>
              <a:rPr lang="ru-RU" sz="2400" dirty="0">
                <a:solidFill>
                  <a:schemeClr val="accent1">
                    <a:lumMod val="75000"/>
                  </a:schemeClr>
                </a:solidFill>
              </a:rPr>
              <a:t>детей, мы даем им почву, на которой (если регулярно </a:t>
            </a:r>
            <a:r>
              <a:rPr lang="ru-RU" sz="2400" dirty="0" smtClean="0">
                <a:solidFill>
                  <a:schemeClr val="accent1">
                    <a:lumMod val="75000"/>
                  </a:schemeClr>
                </a:solidFill>
              </a:rPr>
              <a:t>выпалывать </a:t>
            </a:r>
            <a:r>
              <a:rPr lang="ru-RU" sz="2400" dirty="0">
                <a:solidFill>
                  <a:schemeClr val="accent1">
                    <a:lumMod val="75000"/>
                  </a:schemeClr>
                </a:solidFill>
              </a:rPr>
              <a:t>сорняки) вырастут спокойное самоуважение ребенка, чувство </a:t>
            </a:r>
            <a:r>
              <a:rPr lang="ru-RU" sz="2400" dirty="0" smtClean="0">
                <a:solidFill>
                  <a:schemeClr val="accent1">
                    <a:lumMod val="75000"/>
                  </a:schemeClr>
                </a:solidFill>
              </a:rPr>
              <a:t>собственного </a:t>
            </a:r>
            <a:r>
              <a:rPr lang="ru-RU" sz="2400" dirty="0">
                <a:solidFill>
                  <a:schemeClr val="accent1">
                    <a:lumMod val="75000"/>
                  </a:schemeClr>
                </a:solidFill>
              </a:rPr>
              <a:t>достоинства, возможное только среди </a:t>
            </a:r>
            <a:r>
              <a:rPr lang="ru-RU" sz="2400" dirty="0" err="1">
                <a:solidFill>
                  <a:schemeClr val="accent1">
                    <a:lumMod val="75000"/>
                  </a:schemeClr>
                </a:solidFill>
              </a:rPr>
              <a:t>равнодостойных</a:t>
            </a:r>
            <a:r>
              <a:rPr lang="ru-RU" sz="2400" dirty="0">
                <a:solidFill>
                  <a:schemeClr val="accent1">
                    <a:lumMod val="75000"/>
                  </a:schemeClr>
                </a:solidFill>
              </a:rPr>
              <a:t> (</a:t>
            </a:r>
            <a:r>
              <a:rPr lang="ru-RU" sz="2400" dirty="0" smtClean="0">
                <a:solidFill>
                  <a:schemeClr val="accent1">
                    <a:lumMod val="75000"/>
                  </a:schemeClr>
                </a:solidFill>
              </a:rPr>
              <a:t>заметим</a:t>
            </a:r>
            <a:r>
              <a:rPr lang="ru-RU" sz="2400" dirty="0">
                <a:solidFill>
                  <a:schemeClr val="accent1">
                    <a:lumMod val="75000"/>
                  </a:schemeClr>
                </a:solidFill>
              </a:rPr>
              <a:t>: чувство собственного достоинства, а не превосходства).</a:t>
            </a:r>
          </a:p>
          <a:p>
            <a:endParaRPr lang="ru-RU" dirty="0"/>
          </a:p>
        </p:txBody>
      </p:sp>
      <p:sp>
        <p:nvSpPr>
          <p:cNvPr id="3" name="Заголовок 1"/>
          <p:cNvSpPr txBox="1">
            <a:spLocks/>
          </p:cNvSpPr>
          <p:nvPr/>
        </p:nvSpPr>
        <p:spPr>
          <a:xfrm>
            <a:off x="683568" y="260648"/>
            <a:ext cx="7772400" cy="147002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Цукерман «Введение в школьную  жизнь»</a:t>
            </a:r>
            <a:endParaRPr kumimoji="0" lang="ru-RU"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44824"/>
            <a:ext cx="8424936" cy="1107996"/>
          </a:xfrm>
          <a:prstGeom prst="rect">
            <a:avLst/>
          </a:prstGeom>
          <a:noFill/>
        </p:spPr>
        <p:txBody>
          <a:bodyPr wrap="square" rtlCol="0">
            <a:spAutoFit/>
          </a:bodyPr>
          <a:lstStyle/>
          <a:p>
            <a:r>
              <a:rPr lang="ru-RU" sz="2400" dirty="0" smtClean="0">
                <a:solidFill>
                  <a:schemeClr val="accent1">
                    <a:lumMod val="75000"/>
                  </a:schemeClr>
                </a:solidFill>
              </a:rPr>
              <a:t>Итак, были выделены три ведущие </a:t>
            </a:r>
            <a:r>
              <a:rPr lang="ru-RU" sz="2400" b="1" dirty="0" smtClean="0">
                <a:solidFill>
                  <a:schemeClr val="accent1">
                    <a:lumMod val="75000"/>
                  </a:schemeClr>
                </a:solidFill>
              </a:rPr>
              <a:t>характеристики учебного сотрудничества ребенка со взрослым:</a:t>
            </a:r>
            <a:endParaRPr lang="ru-RU" sz="2400" dirty="0" smtClean="0">
              <a:solidFill>
                <a:schemeClr val="accent1">
                  <a:lumMod val="75000"/>
                </a:schemeClr>
              </a:solidFill>
            </a:endParaRPr>
          </a:p>
          <a:p>
            <a:endParaRPr lang="ru-RU" dirty="0"/>
          </a:p>
        </p:txBody>
      </p:sp>
      <p:sp>
        <p:nvSpPr>
          <p:cNvPr id="3" name="Заголовок 1"/>
          <p:cNvSpPr txBox="1">
            <a:spLocks/>
          </p:cNvSpPr>
          <p:nvPr/>
        </p:nvSpPr>
        <p:spPr>
          <a:xfrm>
            <a:off x="683568" y="260648"/>
            <a:ext cx="7772400" cy="147002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Цукерман «Введение в школьную  жизнь»</a:t>
            </a:r>
            <a:endParaRPr kumimoji="0" lang="ru-RU"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Таблица 3"/>
          <p:cNvGraphicFramePr>
            <a:graphicFrameLocks noGrp="1"/>
          </p:cNvGraphicFramePr>
          <p:nvPr/>
        </p:nvGraphicFramePr>
        <p:xfrm>
          <a:off x="251521" y="2708920"/>
          <a:ext cx="8640960" cy="3383280"/>
        </p:xfrm>
        <a:graphic>
          <a:graphicData uri="http://schemas.openxmlformats.org/drawingml/2006/table">
            <a:tbl>
              <a:tblPr firstRow="1" bandRow="1">
                <a:tableStyleId>{5C22544A-7EE6-4342-B048-85BDC9FD1C3A}</a:tableStyleId>
              </a:tblPr>
              <a:tblGrid>
                <a:gridCol w="2880320"/>
                <a:gridCol w="2880320"/>
                <a:gridCol w="2880320"/>
              </a:tblGrid>
              <a:tr h="370840">
                <a:tc>
                  <a:txBody>
                    <a:bodyPr/>
                    <a:lstStyle/>
                    <a:p>
                      <a:pPr algn="ctr"/>
                      <a:r>
                        <a:rPr lang="ru-RU" sz="2400" dirty="0" smtClean="0">
                          <a:solidFill>
                            <a:schemeClr val="accent1">
                              <a:lumMod val="75000"/>
                            </a:schemeClr>
                          </a:solidFill>
                        </a:rPr>
                        <a:t>оно несимметрично — ребенок не имитирует взрослого</a:t>
                      </a:r>
                      <a:endParaRPr lang="ru-RU" sz="2400" dirty="0"/>
                    </a:p>
                  </a:txBody>
                  <a:tcPr>
                    <a:solidFill>
                      <a:srgbClr val="BADFF8"/>
                    </a:solidFill>
                  </a:tcPr>
                </a:tc>
                <a:tc>
                  <a:txBody>
                    <a:bodyPr/>
                    <a:lstStyle/>
                    <a:p>
                      <a:pPr algn="ctr"/>
                      <a:r>
                        <a:rPr lang="ru-RU" sz="2400" dirty="0" smtClean="0">
                          <a:solidFill>
                            <a:schemeClr val="accent1">
                              <a:lumMod val="75000"/>
                            </a:schemeClr>
                          </a:solidFill>
                        </a:rPr>
                        <a:t>оно предполагает познавательную инициативу ребенка, указывающего взрослому ближайшую учебную цепь их совместных усилий</a:t>
                      </a:r>
                      <a:endParaRPr lang="ru-RU" sz="2400" dirty="0"/>
                    </a:p>
                  </a:txBody>
                  <a:tcPr>
                    <a:solidFill>
                      <a:srgbClr val="BADFF8"/>
                    </a:solidFill>
                  </a:tcPr>
                </a:tc>
                <a:tc>
                  <a:txBody>
                    <a:bodyPr/>
                    <a:lstStyle/>
                    <a:p>
                      <a:pPr algn="ctr"/>
                      <a:r>
                        <a:rPr lang="ru-RU" sz="2400" dirty="0" smtClean="0">
                          <a:solidFill>
                            <a:schemeClr val="accent1">
                              <a:lumMod val="75000"/>
                            </a:schemeClr>
                          </a:solidFill>
                        </a:rPr>
                        <a:t>ученик обращается к учителю не с жалобой на свои трудности, а с конкретным запросом по поводу нового знания</a:t>
                      </a:r>
                      <a:endParaRPr lang="ru-RU" sz="2400" dirty="0"/>
                    </a:p>
                  </a:txBody>
                  <a:tcPr>
                    <a:solidFill>
                      <a:srgbClr val="BADFF8"/>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 "/>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9552" y="4437112"/>
            <a:ext cx="7992888" cy="1200329"/>
          </a:xfrm>
          <a:prstGeom prst="rect">
            <a:avLst/>
          </a:prstGeom>
          <a:noFill/>
        </p:spPr>
        <p:txBody>
          <a:bodyPr wrap="square" rtlCol="0">
            <a:spAutoFit/>
          </a:bodyPr>
          <a:lstStyle/>
          <a:p>
            <a:pPr algn="ctr"/>
            <a:r>
              <a:rPr lang="ru-RU" sz="2400" b="1" i="1" dirty="0" err="1" smtClean="0">
                <a:solidFill>
                  <a:schemeClr val="bg1"/>
                </a:solidFill>
              </a:rPr>
              <a:t>С.К.Тивикова</a:t>
            </a:r>
            <a:r>
              <a:rPr lang="ru-RU" sz="2400" b="1" i="1" dirty="0" smtClean="0">
                <a:solidFill>
                  <a:schemeClr val="bg1"/>
                </a:solidFill>
              </a:rPr>
              <a:t> </a:t>
            </a:r>
            <a:r>
              <a:rPr lang="ru-RU" sz="2400" b="1" i="1" dirty="0" smtClean="0">
                <a:solidFill>
                  <a:schemeClr val="bg1"/>
                </a:solidFill>
              </a:rPr>
              <a:t> </a:t>
            </a:r>
          </a:p>
          <a:p>
            <a:pPr algn="ctr"/>
            <a:r>
              <a:rPr lang="ru-RU" sz="2400" b="1" i="1" dirty="0" smtClean="0">
                <a:solidFill>
                  <a:schemeClr val="bg1"/>
                </a:solidFill>
              </a:rPr>
              <a:t> </a:t>
            </a:r>
            <a:r>
              <a:rPr lang="ru-RU" sz="2400" b="1" i="1" dirty="0" smtClean="0">
                <a:solidFill>
                  <a:schemeClr val="bg1"/>
                </a:solidFill>
                <a:hlinkClick r:id="rId3" action="ppaction://hlinksldjump"/>
              </a:rPr>
              <a:t>Творческое </a:t>
            </a:r>
            <a:r>
              <a:rPr lang="ru-RU" sz="2400" b="1" i="1" dirty="0" smtClean="0">
                <a:solidFill>
                  <a:schemeClr val="bg1"/>
                </a:solidFill>
                <a:hlinkClick r:id="rId3" action="ppaction://hlinksldjump"/>
              </a:rPr>
              <a:t>изложение на основе метода прогнозирования</a:t>
            </a:r>
            <a:endParaRPr lang="ru-RU" sz="2400" b="1" i="1" dirty="0">
              <a:solidFill>
                <a:schemeClr val="bg1"/>
              </a:solidFill>
            </a:endParaRPr>
          </a:p>
        </p:txBody>
      </p:sp>
      <p:sp>
        <p:nvSpPr>
          <p:cNvPr id="5" name="Прямоугольник 4"/>
          <p:cNvSpPr/>
          <p:nvPr/>
        </p:nvSpPr>
        <p:spPr>
          <a:xfrm>
            <a:off x="683568" y="908721"/>
            <a:ext cx="7704856" cy="1415772"/>
          </a:xfrm>
          <a:prstGeom prst="rect">
            <a:avLst/>
          </a:prstGeom>
        </p:spPr>
        <p:txBody>
          <a:bodyPr wrap="square">
            <a:spAutoFit/>
          </a:bodyPr>
          <a:lstStyle/>
          <a:p>
            <a:pPr algn="ctr"/>
            <a:r>
              <a:rPr lang="ru-RU" sz="2800" b="1" i="1" dirty="0" smtClean="0">
                <a:solidFill>
                  <a:schemeClr val="bg1"/>
                </a:solidFill>
                <a:effectLst>
                  <a:outerShdw blurRad="38100" dist="38100" dir="2700000" algn="tl">
                    <a:srgbClr val="000000">
                      <a:alpha val="43137"/>
                    </a:srgbClr>
                  </a:outerShdw>
                </a:effectLst>
                <a:hlinkClick r:id="rId4" action="ppaction://hlinksldjump"/>
              </a:rPr>
              <a:t>Г</a:t>
            </a:r>
            <a:r>
              <a:rPr lang="ru-RU" sz="2000" b="1" i="1" dirty="0" smtClean="0">
                <a:solidFill>
                  <a:schemeClr val="bg1"/>
                </a:solidFill>
                <a:effectLst>
                  <a:outerShdw blurRad="38100" dist="38100" dir="2700000" algn="tl">
                    <a:srgbClr val="000000">
                      <a:alpha val="43137"/>
                    </a:srgbClr>
                  </a:outerShdw>
                </a:effectLst>
                <a:hlinkClick r:id="rId4" action="ppaction://hlinksldjump"/>
              </a:rPr>
              <a:t>.</a:t>
            </a:r>
            <a:r>
              <a:rPr lang="ru-RU" sz="2400" b="1" i="1" dirty="0" smtClean="0">
                <a:solidFill>
                  <a:schemeClr val="bg1"/>
                </a:solidFill>
                <a:effectLst>
                  <a:outerShdw blurRad="38100" dist="38100" dir="2700000" algn="tl">
                    <a:srgbClr val="000000">
                      <a:alpha val="43137"/>
                    </a:srgbClr>
                  </a:outerShdw>
                </a:effectLst>
                <a:hlinkClick r:id="rId4" action="ppaction://hlinksldjump"/>
              </a:rPr>
              <a:t> А. </a:t>
            </a:r>
            <a:r>
              <a:rPr lang="ru-RU" sz="2400" b="1" i="1" dirty="0" err="1" smtClean="0">
                <a:solidFill>
                  <a:schemeClr val="bg1"/>
                </a:solidFill>
                <a:effectLst>
                  <a:outerShdw blurRad="38100" dist="38100" dir="2700000" algn="tl">
                    <a:srgbClr val="000000">
                      <a:alpha val="43137"/>
                    </a:srgbClr>
                  </a:outerShdw>
                </a:effectLst>
                <a:hlinkClick r:id="rId4" action="ppaction://hlinksldjump"/>
              </a:rPr>
              <a:t>Цукерман</a:t>
            </a:r>
            <a:r>
              <a:rPr lang="ru-RU" sz="2400" b="1" i="1" dirty="0" smtClean="0">
                <a:solidFill>
                  <a:schemeClr val="bg1"/>
                </a:solidFill>
                <a:effectLst>
                  <a:outerShdw blurRad="38100" dist="38100" dir="2700000" algn="tl">
                    <a:srgbClr val="000000">
                      <a:alpha val="43137"/>
                    </a:srgbClr>
                  </a:outerShdw>
                </a:effectLst>
                <a:hlinkClick r:id="rId4" action="ppaction://hlinksldjump"/>
              </a:rPr>
              <a:t>,  К. Н. </a:t>
            </a:r>
            <a:r>
              <a:rPr lang="ru-RU" sz="2400" b="1" i="1" dirty="0" smtClean="0">
                <a:solidFill>
                  <a:schemeClr val="bg1"/>
                </a:solidFill>
                <a:effectLst>
                  <a:outerShdw blurRad="38100" dist="38100" dir="2700000" algn="tl">
                    <a:srgbClr val="000000">
                      <a:alpha val="43137"/>
                    </a:srgbClr>
                  </a:outerShdw>
                </a:effectLst>
                <a:hlinkClick r:id="rId4" action="ppaction://hlinksldjump"/>
              </a:rPr>
              <a:t>Поливанова</a:t>
            </a:r>
            <a:r>
              <a:rPr lang="ru-RU" sz="3200" b="1" i="1" dirty="0" smtClean="0">
                <a:solidFill>
                  <a:schemeClr val="bg1"/>
                </a:solidFill>
                <a:effectLst>
                  <a:outerShdw blurRad="38100" dist="38100" dir="2700000" algn="tl">
                    <a:srgbClr val="000000">
                      <a:alpha val="43137"/>
                    </a:srgbClr>
                  </a:outerShdw>
                </a:effectLst>
                <a:hlinkClick r:id="rId4" action="ppaction://hlinksldjump"/>
              </a:rPr>
              <a:t> </a:t>
            </a:r>
            <a:r>
              <a:rPr lang="ru-RU" sz="2000" b="1" i="1" dirty="0" smtClean="0">
                <a:solidFill>
                  <a:schemeClr val="bg1"/>
                </a:solidFill>
                <a:effectLst>
                  <a:outerShdw blurRad="38100" dist="38100" dir="2700000" algn="tl">
                    <a:srgbClr val="000000">
                      <a:alpha val="43137"/>
                    </a:srgbClr>
                  </a:outerShdw>
                </a:effectLst>
                <a:hlinkClick r:id="rId4" action="ppaction://hlinksldjump"/>
              </a:rPr>
              <a:t>ВВЕДЕНИЕ В ШКОЛЬНУЮ  ЖИЗНЬ</a:t>
            </a:r>
            <a:endParaRPr lang="ru-RU" sz="2000" b="1" i="1" dirty="0" smtClean="0">
              <a:solidFill>
                <a:schemeClr val="bg1"/>
              </a:solidFill>
              <a:effectLst>
                <a:outerShdw blurRad="38100" dist="38100" dir="2700000" algn="tl">
                  <a:srgbClr val="000000">
                    <a:alpha val="43137"/>
                  </a:srgbClr>
                </a:outerShdw>
              </a:effectLst>
            </a:endParaRPr>
          </a:p>
          <a:p>
            <a:pPr algn="ctr"/>
            <a:endParaRPr lang="ru-RU" sz="1600" b="1" i="1" dirty="0" smtClean="0">
              <a:solidFill>
                <a:schemeClr val="bg1"/>
              </a:solidFill>
              <a:effectLst>
                <a:outerShdw blurRad="38100" dist="38100" dir="2700000" algn="tl">
                  <a:srgbClr val="000000">
                    <a:alpha val="43137"/>
                  </a:srgbClr>
                </a:outerShdw>
              </a:effectLst>
            </a:endParaRPr>
          </a:p>
          <a:p>
            <a:endParaRPr lang="ru-RU" dirty="0"/>
          </a:p>
        </p:txBody>
      </p:sp>
      <p:sp>
        <p:nvSpPr>
          <p:cNvPr id="7" name="Прямоугольник 6"/>
          <p:cNvSpPr/>
          <p:nvPr/>
        </p:nvSpPr>
        <p:spPr>
          <a:xfrm>
            <a:off x="683568" y="2060848"/>
            <a:ext cx="7632848" cy="646331"/>
          </a:xfrm>
          <a:prstGeom prst="rect">
            <a:avLst/>
          </a:prstGeom>
        </p:spPr>
        <p:txBody>
          <a:bodyPr wrap="square">
            <a:spAutoFit/>
          </a:bodyPr>
          <a:lstStyle/>
          <a:p>
            <a:pPr lvl="0" fontAlgn="base">
              <a:spcBef>
                <a:spcPct val="0"/>
              </a:spcBef>
              <a:spcAft>
                <a:spcPct val="0"/>
              </a:spcAft>
            </a:pPr>
            <a:r>
              <a:rPr lang="ru-RU" sz="2400" b="1" i="1" dirty="0" err="1" smtClean="0">
                <a:solidFill>
                  <a:schemeClr val="bg1"/>
                </a:solidFill>
                <a:effectLst>
                  <a:outerShdw blurRad="38100" dist="38100" dir="2700000" algn="tl">
                    <a:srgbClr val="000000">
                      <a:alpha val="43137"/>
                    </a:srgbClr>
                  </a:outerShdw>
                </a:effectLst>
              </a:rPr>
              <a:t>Шалва</a:t>
            </a:r>
            <a:r>
              <a:rPr lang="ru-RU" sz="2400" b="1" i="1" dirty="0" smtClean="0">
                <a:solidFill>
                  <a:schemeClr val="bg1"/>
                </a:solidFill>
                <a:effectLst>
                  <a:outerShdw blurRad="38100" dist="38100" dir="2700000" algn="tl">
                    <a:srgbClr val="000000">
                      <a:alpha val="43137"/>
                    </a:srgbClr>
                  </a:outerShdw>
                </a:effectLst>
              </a:rPr>
              <a:t> </a:t>
            </a:r>
            <a:r>
              <a:rPr lang="ru-RU" sz="2400" b="1" i="1" dirty="0" err="1" smtClean="0">
                <a:solidFill>
                  <a:schemeClr val="bg1"/>
                </a:solidFill>
                <a:effectLst>
                  <a:outerShdw blurRad="38100" dist="38100" dir="2700000" algn="tl">
                    <a:srgbClr val="000000">
                      <a:alpha val="43137"/>
                    </a:srgbClr>
                  </a:outerShdw>
                </a:effectLst>
              </a:rPr>
              <a:t>Амонашвили</a:t>
            </a:r>
            <a:r>
              <a:rPr lang="ru-RU" sz="2400" b="1" i="1" dirty="0" smtClean="0">
                <a:solidFill>
                  <a:schemeClr val="bg1"/>
                </a:solidFill>
                <a:effectLst>
                  <a:outerShdw blurRad="38100" dist="38100" dir="2700000" algn="tl">
                    <a:srgbClr val="000000">
                      <a:alpha val="43137"/>
                    </a:srgbClr>
                  </a:outerShdw>
                </a:effectLst>
              </a:rPr>
              <a:t>     </a:t>
            </a:r>
            <a:r>
              <a:rPr lang="ru-RU" sz="2400" b="1" i="1" dirty="0" smtClean="0">
                <a:solidFill>
                  <a:schemeClr val="bg1"/>
                </a:solidFill>
                <a:effectLst>
                  <a:outerShdw blurRad="38100" dist="38100" dir="2700000" algn="tl">
                    <a:srgbClr val="000000">
                      <a:alpha val="43137"/>
                    </a:srgbClr>
                  </a:outerShdw>
                </a:effectLst>
                <a:hlinkClick r:id="rId5" action="ppaction://hlinksldjump"/>
              </a:rPr>
              <a:t>Основы </a:t>
            </a:r>
            <a:r>
              <a:rPr lang="ru-RU" sz="2400" b="1" i="1" dirty="0" smtClean="0">
                <a:solidFill>
                  <a:schemeClr val="bg1"/>
                </a:solidFill>
                <a:effectLst>
                  <a:outerShdw blurRad="38100" dist="38100" dir="2700000" algn="tl">
                    <a:srgbClr val="000000">
                      <a:alpha val="43137"/>
                    </a:srgbClr>
                  </a:outerShdw>
                </a:effectLst>
                <a:hlinkClick r:id="rId5" action="ppaction://hlinksldjump"/>
              </a:rPr>
              <a:t>гуманной педагогики</a:t>
            </a:r>
            <a:endParaRPr lang="ru-RU" b="1" i="1" dirty="0" smtClean="0">
              <a:solidFill>
                <a:schemeClr val="bg1"/>
              </a:solidFill>
              <a:effectLst>
                <a:outerShdw blurRad="38100" dist="38100" dir="2700000" algn="tl">
                  <a:srgbClr val="000000">
                    <a:alpha val="43137"/>
                  </a:srgbClr>
                </a:outerShdw>
              </a:effectLst>
            </a:endParaRPr>
          </a:p>
          <a:p>
            <a:pPr lvl="0" eaLnBrk="0" fontAlgn="base" hangingPunct="0">
              <a:spcBef>
                <a:spcPct val="0"/>
              </a:spcBef>
              <a:spcAft>
                <a:spcPct val="0"/>
              </a:spcAft>
            </a:pPr>
            <a:endParaRPr lang="ru-RU" sz="1200" dirty="0" smtClean="0">
              <a:latin typeface="Arial" pitchFamily="34" charset="0"/>
              <a:cs typeface="Arial" pitchFamily="34" charset="0"/>
            </a:endParaRPr>
          </a:p>
        </p:txBody>
      </p:sp>
      <p:sp>
        <p:nvSpPr>
          <p:cNvPr id="10" name="Прямоугольник 9"/>
          <p:cNvSpPr/>
          <p:nvPr/>
        </p:nvSpPr>
        <p:spPr>
          <a:xfrm>
            <a:off x="755576" y="2852936"/>
            <a:ext cx="7128792" cy="1107996"/>
          </a:xfrm>
          <a:prstGeom prst="rect">
            <a:avLst/>
          </a:prstGeom>
        </p:spPr>
        <p:txBody>
          <a:bodyPr wrap="square">
            <a:spAutoFit/>
          </a:bodyPr>
          <a:lstStyle/>
          <a:p>
            <a:pPr lvl="0" algn="ctr" fontAlgn="base">
              <a:spcBef>
                <a:spcPct val="0"/>
              </a:spcBef>
              <a:spcAft>
                <a:spcPct val="0"/>
              </a:spcAft>
            </a:pPr>
            <a:r>
              <a:rPr lang="ru-RU" b="1" i="1" dirty="0" smtClean="0">
                <a:solidFill>
                  <a:schemeClr val="bg1"/>
                </a:solidFill>
                <a:ea typeface="Comic Sans MS" pitchFamily="66" charset="0"/>
                <a:cs typeface="Comic Sans MS" pitchFamily="66" charset="0"/>
              </a:rPr>
              <a:t>М.</a:t>
            </a:r>
            <a:r>
              <a:rPr lang="ru-RU" i="1" dirty="0" smtClean="0">
                <a:solidFill>
                  <a:schemeClr val="bg1"/>
                </a:solidFill>
                <a:ea typeface="Comic Sans MS" pitchFamily="66" charset="0"/>
                <a:cs typeface="Comic Sans MS" pitchFamily="66" charset="0"/>
              </a:rPr>
              <a:t> </a:t>
            </a:r>
            <a:r>
              <a:rPr lang="ru-RU" b="1" i="1" dirty="0" smtClean="0">
                <a:solidFill>
                  <a:schemeClr val="bg1"/>
                </a:solidFill>
                <a:ea typeface="Comic Sans MS" pitchFamily="66" charset="0"/>
                <a:cs typeface="Comic Sans MS" pitchFamily="66" charset="0"/>
              </a:rPr>
              <a:t>Р.</a:t>
            </a:r>
            <a:r>
              <a:rPr lang="ru-RU" i="1" dirty="0" smtClean="0">
                <a:solidFill>
                  <a:schemeClr val="bg1"/>
                </a:solidFill>
                <a:ea typeface="Comic Sans MS" pitchFamily="66" charset="0"/>
                <a:cs typeface="Comic Sans MS" pitchFamily="66" charset="0"/>
              </a:rPr>
              <a:t> </a:t>
            </a:r>
            <a:r>
              <a:rPr lang="ru-RU" b="1" i="1" dirty="0" smtClean="0">
                <a:solidFill>
                  <a:schemeClr val="bg1"/>
                </a:solidFill>
                <a:ea typeface="Comic Sans MS" pitchFamily="66" charset="0"/>
                <a:cs typeface="Comic Sans MS" pitchFamily="66" charset="0"/>
              </a:rPr>
              <a:t>ЛЬВОВ,</a:t>
            </a:r>
            <a:r>
              <a:rPr lang="ru-RU" i="1" dirty="0" smtClean="0">
                <a:solidFill>
                  <a:schemeClr val="bg1"/>
                </a:solidFill>
                <a:ea typeface="Comic Sans MS" pitchFamily="66" charset="0"/>
                <a:cs typeface="Comic Sans MS" pitchFamily="66" charset="0"/>
              </a:rPr>
              <a:t> </a:t>
            </a:r>
            <a:r>
              <a:rPr lang="ru-RU" b="1" i="1" dirty="0" smtClean="0">
                <a:solidFill>
                  <a:schemeClr val="bg1"/>
                </a:solidFill>
                <a:ea typeface="Comic Sans MS" pitchFamily="66" charset="0"/>
                <a:cs typeface="Comic Sans MS" pitchFamily="66" charset="0"/>
              </a:rPr>
              <a:t>В.</a:t>
            </a:r>
            <a:r>
              <a:rPr lang="ru-RU" i="1" dirty="0" smtClean="0">
                <a:solidFill>
                  <a:schemeClr val="bg1"/>
                </a:solidFill>
                <a:ea typeface="Comic Sans MS" pitchFamily="66" charset="0"/>
                <a:cs typeface="Comic Sans MS" pitchFamily="66" charset="0"/>
              </a:rPr>
              <a:t> </a:t>
            </a:r>
            <a:r>
              <a:rPr lang="ru-RU" b="1" i="1" dirty="0" smtClean="0">
                <a:solidFill>
                  <a:schemeClr val="bg1"/>
                </a:solidFill>
                <a:ea typeface="Comic Sans MS" pitchFamily="66" charset="0"/>
                <a:cs typeface="Comic Sans MS" pitchFamily="66" charset="0"/>
              </a:rPr>
              <a:t>Г.</a:t>
            </a:r>
            <a:r>
              <a:rPr lang="ru-RU" i="1" dirty="0" smtClean="0">
                <a:solidFill>
                  <a:schemeClr val="bg1"/>
                </a:solidFill>
                <a:ea typeface="Comic Sans MS" pitchFamily="66" charset="0"/>
                <a:cs typeface="Comic Sans MS" pitchFamily="66" charset="0"/>
              </a:rPr>
              <a:t> </a:t>
            </a:r>
            <a:r>
              <a:rPr lang="ru-RU" b="1" i="1" dirty="0" smtClean="0">
                <a:solidFill>
                  <a:schemeClr val="bg1"/>
                </a:solidFill>
                <a:ea typeface="Comic Sans MS" pitchFamily="66" charset="0"/>
                <a:cs typeface="Comic Sans MS" pitchFamily="66" charset="0"/>
              </a:rPr>
              <a:t>ГОРЕЦКИЙ,</a:t>
            </a:r>
            <a:r>
              <a:rPr lang="ru-RU" i="1" dirty="0" smtClean="0">
                <a:solidFill>
                  <a:schemeClr val="bg1"/>
                </a:solidFill>
                <a:ea typeface="Comic Sans MS" pitchFamily="66" charset="0"/>
                <a:cs typeface="Comic Sans MS" pitchFamily="66" charset="0"/>
              </a:rPr>
              <a:t> </a:t>
            </a:r>
            <a:r>
              <a:rPr lang="ru-RU" b="1" i="1" dirty="0" smtClean="0">
                <a:solidFill>
                  <a:schemeClr val="bg1"/>
                </a:solidFill>
                <a:ea typeface="Comic Sans MS" pitchFamily="66" charset="0"/>
                <a:cs typeface="Comic Sans MS" pitchFamily="66" charset="0"/>
              </a:rPr>
              <a:t>О.</a:t>
            </a:r>
            <a:r>
              <a:rPr lang="ru-RU" i="1" dirty="0" smtClean="0">
                <a:solidFill>
                  <a:schemeClr val="bg1"/>
                </a:solidFill>
                <a:ea typeface="Comic Sans MS" pitchFamily="66" charset="0"/>
                <a:cs typeface="Comic Sans MS" pitchFamily="66" charset="0"/>
              </a:rPr>
              <a:t> </a:t>
            </a:r>
            <a:r>
              <a:rPr lang="ru-RU" b="1" i="1" dirty="0" smtClean="0">
                <a:solidFill>
                  <a:schemeClr val="bg1"/>
                </a:solidFill>
                <a:ea typeface="Comic Sans MS" pitchFamily="66" charset="0"/>
                <a:cs typeface="Comic Sans MS" pitchFamily="66" charset="0"/>
              </a:rPr>
              <a:t>В</a:t>
            </a:r>
            <a:r>
              <a:rPr lang="ru-RU" i="1" dirty="0" smtClean="0">
                <a:solidFill>
                  <a:schemeClr val="bg1"/>
                </a:solidFill>
                <a:ea typeface="Comic Sans MS" pitchFamily="66" charset="0"/>
                <a:cs typeface="Comic Sans MS" pitchFamily="66" charset="0"/>
              </a:rPr>
              <a:t> </a:t>
            </a:r>
            <a:r>
              <a:rPr lang="ru-RU" b="1" i="1" dirty="0" smtClean="0">
                <a:solidFill>
                  <a:schemeClr val="bg1"/>
                </a:solidFill>
                <a:ea typeface="Comic Sans MS" pitchFamily="66" charset="0"/>
                <a:cs typeface="Comic Sans MS" pitchFamily="66" charset="0"/>
              </a:rPr>
              <a:t>СОСНОВСКАЯ</a:t>
            </a:r>
          </a:p>
          <a:p>
            <a:pPr lvl="0" algn="ctr" fontAlgn="base">
              <a:spcBef>
                <a:spcPct val="0"/>
              </a:spcBef>
              <a:spcAft>
                <a:spcPct val="0"/>
              </a:spcAft>
            </a:pPr>
            <a:endParaRPr lang="ru-RU" sz="800" i="1" dirty="0" smtClean="0">
              <a:solidFill>
                <a:schemeClr val="bg1"/>
              </a:solidFill>
              <a:cs typeface="Arial" pitchFamily="34" charset="0"/>
            </a:endParaRPr>
          </a:p>
          <a:p>
            <a:pPr lvl="0" algn="ctr" eaLnBrk="0" fontAlgn="base" hangingPunct="0">
              <a:spcBef>
                <a:spcPct val="0"/>
              </a:spcBef>
              <a:spcAft>
                <a:spcPct val="0"/>
              </a:spcAft>
            </a:pPr>
            <a:r>
              <a:rPr lang="ru-RU" sz="2000" b="1" i="1" dirty="0" smtClean="0">
                <a:solidFill>
                  <a:schemeClr val="bg1"/>
                </a:solidFill>
                <a:ea typeface="Comic Sans MS" pitchFamily="66" charset="0"/>
                <a:cs typeface="Comic Sans MS" pitchFamily="66" charset="0"/>
                <a:hlinkClick r:id="rId6" action="ppaction://hlinksldjump"/>
              </a:rPr>
              <a:t>МЕТОДИКА</a:t>
            </a:r>
            <a:r>
              <a:rPr lang="ru-RU" sz="2000" i="1" dirty="0" smtClean="0">
                <a:solidFill>
                  <a:schemeClr val="bg1"/>
                </a:solidFill>
                <a:ea typeface="Comic Sans MS" pitchFamily="66" charset="0"/>
                <a:cs typeface="Comic Sans MS" pitchFamily="66" charset="0"/>
                <a:hlinkClick r:id="rId6" action="ppaction://hlinksldjump"/>
              </a:rPr>
              <a:t> </a:t>
            </a:r>
            <a:r>
              <a:rPr lang="ru-RU" sz="2000" b="1" i="1" dirty="0" smtClean="0">
                <a:solidFill>
                  <a:schemeClr val="bg1"/>
                </a:solidFill>
                <a:ea typeface="Comic Sans MS" pitchFamily="66" charset="0"/>
                <a:cs typeface="Comic Sans MS" pitchFamily="66" charset="0"/>
                <a:hlinkClick r:id="rId6" action="ppaction://hlinksldjump"/>
              </a:rPr>
              <a:t>ПРЕПОДАВАНИЯ</a:t>
            </a:r>
            <a:r>
              <a:rPr lang="ru-RU" sz="2000" i="1" dirty="0" smtClean="0">
                <a:solidFill>
                  <a:schemeClr val="bg1"/>
                </a:solidFill>
                <a:ea typeface="Comic Sans MS" pitchFamily="66" charset="0"/>
                <a:cs typeface="Comic Sans MS" pitchFamily="66" charset="0"/>
                <a:hlinkClick r:id="rId6" action="ppaction://hlinksldjump"/>
              </a:rPr>
              <a:t> </a:t>
            </a:r>
            <a:r>
              <a:rPr lang="ru-RU" sz="2000" b="1" i="1" dirty="0" smtClean="0">
                <a:solidFill>
                  <a:schemeClr val="bg1"/>
                </a:solidFill>
                <a:ea typeface="Comic Sans MS" pitchFamily="66" charset="0"/>
                <a:cs typeface="Comic Sans MS" pitchFamily="66" charset="0"/>
                <a:hlinkClick r:id="rId6" action="ppaction://hlinksldjump"/>
              </a:rPr>
              <a:t>РУССКОГО</a:t>
            </a:r>
            <a:r>
              <a:rPr lang="ru-RU" sz="2000" i="1" dirty="0" smtClean="0">
                <a:solidFill>
                  <a:schemeClr val="bg1"/>
                </a:solidFill>
                <a:ea typeface="Comic Sans MS" pitchFamily="66" charset="0"/>
                <a:cs typeface="Comic Sans MS" pitchFamily="66" charset="0"/>
                <a:hlinkClick r:id="rId6" action="ppaction://hlinksldjump"/>
              </a:rPr>
              <a:t> </a:t>
            </a:r>
            <a:r>
              <a:rPr lang="ru-RU" sz="2000" b="1" i="1" dirty="0" smtClean="0">
                <a:solidFill>
                  <a:schemeClr val="bg1"/>
                </a:solidFill>
                <a:ea typeface="Comic Sans MS" pitchFamily="66" charset="0"/>
                <a:cs typeface="Comic Sans MS" pitchFamily="66" charset="0"/>
                <a:hlinkClick r:id="rId6" action="ppaction://hlinksldjump"/>
              </a:rPr>
              <a:t>ЯЗЫКА</a:t>
            </a:r>
            <a:r>
              <a:rPr lang="ru-RU" sz="2000" i="1" dirty="0" smtClean="0">
                <a:solidFill>
                  <a:schemeClr val="bg1"/>
                </a:solidFill>
                <a:ea typeface="Comic Sans MS" pitchFamily="66" charset="0"/>
                <a:cs typeface="Comic Sans MS" pitchFamily="66" charset="0"/>
                <a:hlinkClick r:id="rId6" action="ppaction://hlinksldjump"/>
              </a:rPr>
              <a:t> </a:t>
            </a:r>
            <a:r>
              <a:rPr lang="ru-RU" sz="2000" b="1" i="1" dirty="0" smtClean="0">
                <a:solidFill>
                  <a:schemeClr val="bg1"/>
                </a:solidFill>
                <a:ea typeface="Comic Sans MS" pitchFamily="66" charset="0"/>
                <a:cs typeface="Comic Sans MS" pitchFamily="66" charset="0"/>
                <a:hlinkClick r:id="rId6" action="ppaction://hlinksldjump"/>
              </a:rPr>
              <a:t>В</a:t>
            </a:r>
            <a:r>
              <a:rPr lang="ru-RU" sz="2000" i="1" dirty="0" smtClean="0">
                <a:solidFill>
                  <a:schemeClr val="bg1"/>
                </a:solidFill>
                <a:ea typeface="Comic Sans MS" pitchFamily="66" charset="0"/>
                <a:cs typeface="Comic Sans MS" pitchFamily="66" charset="0"/>
                <a:hlinkClick r:id="rId6" action="ppaction://hlinksldjump"/>
              </a:rPr>
              <a:t> </a:t>
            </a:r>
            <a:r>
              <a:rPr lang="ru-RU" sz="2000" b="1" i="1" dirty="0" smtClean="0">
                <a:solidFill>
                  <a:schemeClr val="bg1"/>
                </a:solidFill>
                <a:ea typeface="Comic Sans MS" pitchFamily="66" charset="0"/>
                <a:cs typeface="Comic Sans MS" pitchFamily="66" charset="0"/>
                <a:hlinkClick r:id="rId6" action="ppaction://hlinksldjump"/>
              </a:rPr>
              <a:t>НАЧАЛЬНЫХ</a:t>
            </a:r>
            <a:r>
              <a:rPr lang="ru-RU" sz="2000" i="1" dirty="0" smtClean="0">
                <a:solidFill>
                  <a:schemeClr val="bg1"/>
                </a:solidFill>
                <a:ea typeface="Comic Sans MS" pitchFamily="66" charset="0"/>
                <a:cs typeface="Comic Sans MS" pitchFamily="66" charset="0"/>
                <a:hlinkClick r:id="rId6" action="ppaction://hlinksldjump"/>
              </a:rPr>
              <a:t> </a:t>
            </a:r>
            <a:r>
              <a:rPr lang="ru-RU" sz="2000" b="1" i="1" dirty="0" smtClean="0">
                <a:solidFill>
                  <a:schemeClr val="bg1"/>
                </a:solidFill>
                <a:ea typeface="Comic Sans MS" pitchFamily="66" charset="0"/>
                <a:cs typeface="Comic Sans MS" pitchFamily="66" charset="0"/>
                <a:hlinkClick r:id="rId6" action="ppaction://hlinksldjump"/>
              </a:rPr>
              <a:t>КЛАССАХ</a:t>
            </a:r>
            <a:endParaRPr lang="ru-RU" sz="700" i="1" dirty="0" smtClean="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772816"/>
            <a:ext cx="8568952" cy="4678204"/>
          </a:xfrm>
          <a:prstGeom prst="rect">
            <a:avLst/>
          </a:prstGeom>
          <a:noFill/>
        </p:spPr>
        <p:txBody>
          <a:bodyPr wrap="square" rtlCol="0">
            <a:spAutoFit/>
          </a:bodyPr>
          <a:lstStyle/>
          <a:p>
            <a:pPr algn="just"/>
            <a:r>
              <a:rPr lang="ru-RU" sz="2000" dirty="0">
                <a:solidFill>
                  <a:schemeClr val="accent1">
                    <a:lumMod val="75000"/>
                  </a:schemeClr>
                </a:solidFill>
              </a:rPr>
              <a:t>Известно, что в ситуации предельной </a:t>
            </a:r>
            <a:r>
              <a:rPr lang="ru-RU" sz="2000" dirty="0" smtClean="0">
                <a:solidFill>
                  <a:schemeClr val="accent1">
                    <a:lumMod val="75000"/>
                  </a:schemeClr>
                </a:solidFill>
              </a:rPr>
              <a:t>неопределенности </a:t>
            </a:r>
            <a:r>
              <a:rPr lang="ru-RU" sz="2000" dirty="0">
                <a:solidFill>
                  <a:schemeClr val="accent1">
                    <a:lumMod val="75000"/>
                  </a:schemeClr>
                </a:solidFill>
              </a:rPr>
              <a:t>(а именно такова ситуация первых школьных дней, когда </a:t>
            </a:r>
            <a:r>
              <a:rPr lang="ru-RU" sz="2000" dirty="0" smtClean="0">
                <a:solidFill>
                  <a:schemeClr val="accent1">
                    <a:lumMod val="75000"/>
                  </a:schemeClr>
                </a:solidFill>
              </a:rPr>
              <a:t>ребенок </a:t>
            </a:r>
            <a:r>
              <a:rPr lang="ru-RU" sz="2000" dirty="0">
                <a:solidFill>
                  <a:schemeClr val="accent1">
                    <a:lumMod val="75000"/>
                  </a:schemeClr>
                </a:solidFill>
              </a:rPr>
              <a:t>еще не знает, чего от него ожидают окружающие) резко </a:t>
            </a:r>
            <a:r>
              <a:rPr lang="ru-RU" sz="2000" dirty="0" smtClean="0">
                <a:solidFill>
                  <a:schemeClr val="accent1">
                    <a:lumMod val="75000"/>
                  </a:schemeClr>
                </a:solidFill>
              </a:rPr>
              <a:t>возрастают </a:t>
            </a:r>
            <a:r>
              <a:rPr lang="ru-RU" sz="2000" dirty="0">
                <a:solidFill>
                  <a:schemeClr val="accent1">
                    <a:lumMod val="75000"/>
                  </a:schemeClr>
                </a:solidFill>
              </a:rPr>
              <a:t>имитационные тенденции. Первоклассники в высшей степени склонны и способны копировать учителя буквально во всем. Так, </a:t>
            </a:r>
            <a:r>
              <a:rPr lang="ru-RU" sz="2000" dirty="0" smtClean="0">
                <a:solidFill>
                  <a:schemeClr val="accent1">
                    <a:lumMod val="75000"/>
                  </a:schemeClr>
                </a:solidFill>
              </a:rPr>
              <a:t>повторяя </a:t>
            </a:r>
            <a:r>
              <a:rPr lang="ru-RU" sz="2000" dirty="0">
                <a:solidFill>
                  <a:schemeClr val="accent1">
                    <a:lumMod val="75000"/>
                  </a:schemeClr>
                </a:solidFill>
              </a:rPr>
              <a:t>за учителем стихотворение, они воспроизводят не только текст, но и интонацию и даже учительский тембр голоса. Мы замечали, что в классах, где у учителя очень высокий голос, малыши начинают пищать. Учитель может закрепить подражательную форму взаимодействия с классом, и ученики будут следовать за ним, с удовольствием повторяя действия, слова, мысли взрослого. Но взрослый, готовящий детей к школе, может сразу, с первого дня показать классу, что школьный </a:t>
            </a:r>
            <a:r>
              <a:rPr lang="ru-RU" sz="2000" dirty="0" smtClean="0">
                <a:solidFill>
                  <a:schemeClr val="accent1">
                    <a:lumMod val="75000"/>
                  </a:schemeClr>
                </a:solidFill>
              </a:rPr>
              <a:t>учитель </a:t>
            </a:r>
            <a:r>
              <a:rPr lang="ru-RU" sz="2000" dirty="0">
                <a:solidFill>
                  <a:schemeClr val="accent1">
                    <a:lumMod val="75000"/>
                  </a:schemeClr>
                </a:solidFill>
              </a:rPr>
              <a:t>ожидает от своих учеников не только доверчивого и старательного подражания, но и критичности, способности действовать по-своему.</a:t>
            </a:r>
          </a:p>
          <a:p>
            <a:pPr algn="just"/>
            <a:endParaRPr lang="ru-RU" dirty="0"/>
          </a:p>
        </p:txBody>
      </p:sp>
      <p:sp>
        <p:nvSpPr>
          <p:cNvPr id="3" name="Заголовок 1"/>
          <p:cNvSpPr txBox="1">
            <a:spLocks/>
          </p:cNvSpPr>
          <p:nvPr/>
        </p:nvSpPr>
        <p:spPr>
          <a:xfrm>
            <a:off x="683568" y="260648"/>
            <a:ext cx="7772400" cy="147002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Цукерман «Введение в школьную  жизнь»</a:t>
            </a:r>
            <a:endParaRPr kumimoji="0" lang="ru-RU"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196752"/>
            <a:ext cx="8964488" cy="5909310"/>
          </a:xfrm>
          <a:prstGeom prst="rect">
            <a:avLst/>
          </a:prstGeom>
          <a:noFill/>
        </p:spPr>
        <p:txBody>
          <a:bodyPr wrap="square" rtlCol="0">
            <a:spAutoFit/>
          </a:bodyPr>
          <a:lstStyle/>
          <a:p>
            <a:pPr algn="just"/>
            <a:r>
              <a:rPr lang="ru-RU" sz="2000" dirty="0">
                <a:solidFill>
                  <a:schemeClr val="accent1">
                    <a:lumMod val="75000"/>
                  </a:schemeClr>
                </a:solidFill>
              </a:rPr>
              <a:t>Для того чтобы дети научились различать две основные </a:t>
            </a:r>
            <a:r>
              <a:rPr lang="ru-RU" sz="2000" dirty="0" smtClean="0">
                <a:solidFill>
                  <a:schemeClr val="accent1">
                    <a:lumMod val="75000"/>
                  </a:schemeClr>
                </a:solidFill>
              </a:rPr>
              <a:t>ситуации </a:t>
            </a:r>
            <a:r>
              <a:rPr lang="ru-RU" sz="2000" dirty="0">
                <a:solidFill>
                  <a:schemeClr val="accent1">
                    <a:lumMod val="75000"/>
                  </a:schemeClr>
                </a:solidFill>
              </a:rPr>
              <a:t>взаимодействия с учителем</a:t>
            </a:r>
            <a:r>
              <a:rPr lang="ru-RU" sz="2000" u="sng" dirty="0">
                <a:solidFill>
                  <a:schemeClr val="accent1">
                    <a:lumMod val="75000"/>
                  </a:schemeClr>
                </a:solidFill>
              </a:rPr>
              <a:t>: ситуацию подражания</a:t>
            </a:r>
            <a:r>
              <a:rPr lang="ru-RU" sz="2000" dirty="0">
                <a:solidFill>
                  <a:schemeClr val="accent1">
                    <a:lumMod val="75000"/>
                  </a:schemeClr>
                </a:solidFill>
              </a:rPr>
              <a:t>, </a:t>
            </a:r>
            <a:r>
              <a:rPr lang="ru-RU" sz="2000" dirty="0" smtClean="0">
                <a:solidFill>
                  <a:schemeClr val="accent1">
                    <a:lumMod val="75000"/>
                  </a:schemeClr>
                </a:solidFill>
              </a:rPr>
              <a:t>исполнительности </a:t>
            </a:r>
            <a:r>
              <a:rPr lang="ru-RU" sz="2000" dirty="0">
                <a:solidFill>
                  <a:schemeClr val="accent1">
                    <a:lumMod val="75000"/>
                  </a:schemeClr>
                </a:solidFill>
              </a:rPr>
              <a:t>и ситуацию </a:t>
            </a:r>
            <a:r>
              <a:rPr lang="ru-RU" sz="2000" u="sng" dirty="0" err="1">
                <a:solidFill>
                  <a:schemeClr val="accent1">
                    <a:lumMod val="75000"/>
                  </a:schemeClr>
                </a:solidFill>
              </a:rPr>
              <a:t>неподражательную</a:t>
            </a:r>
            <a:r>
              <a:rPr lang="ru-RU" sz="2000" dirty="0">
                <a:solidFill>
                  <a:schemeClr val="accent1">
                    <a:lumMod val="75000"/>
                  </a:schemeClr>
                </a:solidFill>
              </a:rPr>
              <a:t>, - </a:t>
            </a:r>
            <a:r>
              <a:rPr lang="ru-RU" sz="2000" dirty="0" smtClean="0">
                <a:solidFill>
                  <a:schemeClr val="accent1">
                    <a:lumMod val="75000"/>
                  </a:schemeClr>
                </a:solidFill>
              </a:rPr>
              <a:t>в </a:t>
            </a:r>
            <a:r>
              <a:rPr lang="ru-RU" sz="2000" dirty="0">
                <a:solidFill>
                  <a:schemeClr val="accent1">
                    <a:lumMod val="75000"/>
                  </a:schemeClr>
                </a:solidFill>
              </a:rPr>
              <a:t>курсе «Введение в школьную жизнь» включены веселые задания-ловушки. Ловушки — это </a:t>
            </a:r>
            <a:r>
              <a:rPr lang="ru-RU" sz="2000" dirty="0" err="1">
                <a:solidFill>
                  <a:schemeClr val="accent1">
                    <a:lumMod val="75000"/>
                  </a:schemeClr>
                </a:solidFill>
              </a:rPr>
              <a:t>нерешаемые</a:t>
            </a:r>
            <a:r>
              <a:rPr lang="ru-RU" sz="2000" dirty="0">
                <a:solidFill>
                  <a:schemeClr val="accent1">
                    <a:lumMod val="75000"/>
                  </a:schemeClr>
                </a:solidFill>
              </a:rPr>
              <a:t> или некорректно составленные задачи. Строгое </a:t>
            </a:r>
            <a:r>
              <a:rPr lang="ru-RU" sz="2000" dirty="0" smtClean="0">
                <a:solidFill>
                  <a:schemeClr val="accent1">
                    <a:lumMod val="75000"/>
                  </a:schemeClr>
                </a:solidFill>
              </a:rPr>
              <a:t>следование </a:t>
            </a:r>
            <a:r>
              <a:rPr lang="ru-RU" sz="2000" dirty="0">
                <a:solidFill>
                  <a:schemeClr val="accent1">
                    <a:lumMod val="75000"/>
                  </a:schemeClr>
                </a:solidFill>
              </a:rPr>
              <a:t>инструкции взрослого может привести в ловушку. Чтобы в нее не попасть, что-то надо сделать по-своему или совсем не сделать, но не по капризу, а по логике задачи. Например, учитель </a:t>
            </a:r>
            <a:r>
              <a:rPr lang="ru-RU" sz="2000" dirty="0" smtClean="0">
                <a:solidFill>
                  <a:schemeClr val="accent1">
                    <a:lumMod val="75000"/>
                  </a:schemeClr>
                </a:solidFill>
              </a:rPr>
              <a:t>среди прочих простеньких примеров на сложение предлагает детям подсчитать, «сколько яиц нашел Петя, если белая курочка снесла одно яйцо, пестренькая — ни одного, а петух — целых три». Или учитель предлагает </a:t>
            </a:r>
            <a:r>
              <a:rPr lang="ru-RU" sz="2000" dirty="0">
                <a:solidFill>
                  <a:schemeClr val="accent1">
                    <a:lumMod val="75000"/>
                  </a:schemeClr>
                </a:solidFill>
              </a:rPr>
              <a:t>детям </a:t>
            </a:r>
            <a:r>
              <a:rPr lang="ru-RU" sz="2000" dirty="0" smtClean="0">
                <a:solidFill>
                  <a:schemeClr val="accent1">
                    <a:lumMod val="75000"/>
                  </a:schemeClr>
                </a:solidFill>
              </a:rPr>
              <a:t>проверить </a:t>
            </a:r>
            <a:r>
              <a:rPr lang="ru-RU" sz="2000" dirty="0">
                <a:solidFill>
                  <a:schemeClr val="accent1">
                    <a:lumMod val="75000"/>
                  </a:schemeClr>
                </a:solidFill>
              </a:rPr>
              <a:t>свою память: «Я буду называть слова, а вы запоминайте. Я </a:t>
            </a:r>
            <a:r>
              <a:rPr lang="ru-RU" sz="2000" dirty="0" smtClean="0">
                <a:solidFill>
                  <a:schemeClr val="accent1">
                    <a:lumMod val="75000"/>
                  </a:schemeClr>
                </a:solidFill>
              </a:rPr>
              <a:t>скажу </a:t>
            </a:r>
            <a:r>
              <a:rPr lang="ru-RU" sz="2000" dirty="0">
                <a:solidFill>
                  <a:schemeClr val="accent1">
                    <a:lumMod val="75000"/>
                  </a:schemeClr>
                </a:solidFill>
              </a:rPr>
              <a:t>названия семи стран: Англия, Франция, Волга, Китай, Киев, Африка. Кто может назвать страны, которые я перечислила?» Или: «Возьми три палочки. Сложи из них треугольник. А теперь из этих палочек сложи квадрат...» Такие задания требуют не столько знания арифметики, </a:t>
            </a:r>
            <a:r>
              <a:rPr lang="ru-RU" sz="2000" dirty="0" smtClean="0">
                <a:solidFill>
                  <a:schemeClr val="accent1">
                    <a:lumMod val="75000"/>
                  </a:schemeClr>
                </a:solidFill>
              </a:rPr>
              <a:t>географии </a:t>
            </a:r>
            <a:r>
              <a:rPr lang="ru-RU" sz="2000" dirty="0">
                <a:solidFill>
                  <a:schemeClr val="accent1">
                    <a:lumMod val="75000"/>
                  </a:schemeClr>
                </a:solidFill>
              </a:rPr>
              <a:t>и геометрии, сколько постоянного анализа требований </a:t>
            </a:r>
            <a:r>
              <a:rPr lang="ru-RU" sz="2000" dirty="0" smtClean="0">
                <a:solidFill>
                  <a:schemeClr val="accent1">
                    <a:lumMod val="75000"/>
                  </a:schemeClr>
                </a:solidFill>
              </a:rPr>
              <a:t>взрослого</a:t>
            </a:r>
            <a:r>
              <a:rPr lang="ru-RU" sz="2000" dirty="0">
                <a:solidFill>
                  <a:schemeClr val="accent1">
                    <a:lumMod val="75000"/>
                  </a:schemeClr>
                </a:solidFill>
              </a:rPr>
              <a:t>, равно поощряющего и умелое исполнительство, основанное на </a:t>
            </a:r>
            <a:r>
              <a:rPr lang="ru-RU" sz="2000" dirty="0" smtClean="0">
                <a:solidFill>
                  <a:schemeClr val="accent1">
                    <a:lumMod val="75000"/>
                  </a:schemeClr>
                </a:solidFill>
              </a:rPr>
              <a:t>подражании</a:t>
            </a:r>
            <a:r>
              <a:rPr lang="ru-RU" sz="2000" dirty="0">
                <a:solidFill>
                  <a:schemeClr val="accent1">
                    <a:lumMod val="75000"/>
                  </a:schemeClr>
                </a:solidFill>
              </a:rPr>
              <a:t>, и своевременное «непослушание», отказ от неразумного </a:t>
            </a:r>
            <a:r>
              <a:rPr lang="ru-RU" sz="2000" dirty="0" smtClean="0">
                <a:solidFill>
                  <a:schemeClr val="accent1">
                    <a:lumMod val="75000"/>
                  </a:schemeClr>
                </a:solidFill>
              </a:rPr>
              <a:t>действия</a:t>
            </a:r>
            <a:r>
              <a:rPr lang="ru-RU" sz="2000" dirty="0">
                <a:solidFill>
                  <a:schemeClr val="accent1">
                    <a:lumMod val="75000"/>
                  </a:schemeClr>
                </a:solidFill>
              </a:rPr>
              <a:t>.</a:t>
            </a:r>
          </a:p>
          <a:p>
            <a:endParaRPr lang="ru-RU" dirty="0"/>
          </a:p>
        </p:txBody>
      </p:sp>
      <p:sp>
        <p:nvSpPr>
          <p:cNvPr id="3" name="Заголовок 1"/>
          <p:cNvSpPr txBox="1">
            <a:spLocks/>
          </p:cNvSpPr>
          <p:nvPr/>
        </p:nvSpPr>
        <p:spPr>
          <a:xfrm>
            <a:off x="683568" y="260649"/>
            <a:ext cx="7772400" cy="86409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a:t>
            </a:r>
            <a:r>
              <a:rPr kumimoji="0" lang="ru-RU" sz="24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Цукерман</a:t>
            </a:r>
            <a:r>
              <a:rPr kumimoji="0" lang="ru-R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«Введение в школьную  жизнь»</a:t>
            </a:r>
            <a:endParaRPr kumimoji="0" lang="ru-RU" sz="28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3568" y="260648"/>
            <a:ext cx="7772400" cy="147002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a:t>
            </a:r>
            <a:r>
              <a:rPr kumimoji="0" lang="ru-RU" sz="3200" b="1" i="0" u="none" strike="noStrike" kern="1200" cap="none" spc="0" normalizeH="0" baseline="0" noProof="0" dirty="0" err="1" smtClean="0">
                <a:ln>
                  <a:noFill/>
                </a:ln>
                <a:solidFill>
                  <a:schemeClr val="bg1"/>
                </a:solidFill>
                <a:effectLst>
                  <a:outerShdw blurRad="38100" dist="38100" dir="2700000" algn="tl">
                    <a:srgbClr val="000000">
                      <a:alpha val="43137"/>
                    </a:srgbClr>
                  </a:outerShdw>
                </a:effectLst>
                <a:uLnTx/>
                <a:uFillTx/>
                <a:latin typeface="+mj-lt"/>
                <a:ea typeface="+mj-ea"/>
                <a:cs typeface="+mj-cs"/>
              </a:rPr>
              <a:t>Цукерман</a:t>
            </a:r>
            <a:r>
              <a:rPr kumimoji="0" lang="ru-RU"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j-lt"/>
                <a:ea typeface="+mj-ea"/>
                <a:cs typeface="+mj-cs"/>
              </a:rPr>
              <a:t> «Введение в школьную  жизнь»</a:t>
            </a:r>
            <a:endParaRPr kumimoji="0" lang="ru-RU"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3" name="Прямоугольник 2"/>
          <p:cNvSpPr/>
          <p:nvPr/>
        </p:nvSpPr>
        <p:spPr>
          <a:xfrm>
            <a:off x="251520" y="1916832"/>
            <a:ext cx="8496944" cy="4401205"/>
          </a:xfrm>
          <a:prstGeom prst="rect">
            <a:avLst/>
          </a:prstGeom>
        </p:spPr>
        <p:txBody>
          <a:bodyPr wrap="square">
            <a:spAutoFit/>
          </a:bodyPr>
          <a:lstStyle/>
          <a:p>
            <a:pPr algn="just"/>
            <a:r>
              <a:rPr lang="ru-RU" sz="2000" dirty="0" smtClean="0">
                <a:solidFill>
                  <a:schemeClr val="accent1">
                    <a:lumMod val="75000"/>
                  </a:schemeClr>
                </a:solidFill>
              </a:rPr>
              <a:t>Подобные задания делают для детей явной, открытой ту систему отношений, в которую приглашает их учитель. Осваивая эти отношения на материале дошкольных задач, не связанных с постижением математических, лингвистических и других школьных премудростей, дети сосредоточиваются именно на том, что является самым трудным в первые недели школьной жизни; они осваивают новые ожидания взрослых. Чтобы правила жизни школьного сообщества были отчетливо выделены для детей, мы обозначили их специальными знаками, как правила дорожного движения. Так, встретив задание-ловушку, ребенок поднимает </a:t>
            </a:r>
            <a:r>
              <a:rPr lang="ru-RU" sz="2000" u="sng" dirty="0" smtClean="0">
                <a:solidFill>
                  <a:schemeClr val="accent1">
                    <a:lumMod val="75000"/>
                  </a:schemeClr>
                </a:solidFill>
              </a:rPr>
              <a:t>специальный знак ловушки (буква Л). </a:t>
            </a:r>
            <a:r>
              <a:rPr lang="ru-RU" sz="2000" dirty="0" smtClean="0">
                <a:solidFill>
                  <a:schemeClr val="accent1">
                    <a:lumMod val="75000"/>
                  </a:schemeClr>
                </a:solidFill>
              </a:rPr>
              <a:t>Столкнувшись с </a:t>
            </a:r>
            <a:r>
              <a:rPr lang="ru-RU" sz="2000" dirty="0" err="1" smtClean="0">
                <a:solidFill>
                  <a:schemeClr val="accent1">
                    <a:lumMod val="75000"/>
                  </a:schemeClr>
                </a:solidFill>
              </a:rPr>
              <a:t>недоопределенной</a:t>
            </a:r>
            <a:r>
              <a:rPr lang="ru-RU" sz="2000" dirty="0" smtClean="0">
                <a:solidFill>
                  <a:schemeClr val="accent1">
                    <a:lumMod val="75000"/>
                  </a:schemeClr>
                </a:solidFill>
              </a:rPr>
              <a:t> ситуацией, ребенок поднимает знак вопроса. На эти знаки учитель реагирует с особой чуткостью, видя в них зародыши учебного сотрудничества, основанного на познавательной инициативе самих учеников, на их способности искать новые учебные цели.</a:t>
            </a:r>
            <a:endParaRPr lang="ru-RU"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916832"/>
            <a:ext cx="8424935" cy="4493538"/>
          </a:xfrm>
          <a:prstGeom prst="rect">
            <a:avLst/>
          </a:prstGeom>
          <a:noFill/>
        </p:spPr>
        <p:txBody>
          <a:bodyPr wrap="square" rtlCol="0">
            <a:spAutoFit/>
          </a:bodyPr>
          <a:lstStyle/>
          <a:p>
            <a:pPr algn="just"/>
            <a:r>
              <a:rPr lang="ru-RU" sz="2000" dirty="0">
                <a:solidFill>
                  <a:schemeClr val="accent1">
                    <a:lumMod val="75000"/>
                  </a:schemeClr>
                </a:solidFill>
              </a:rPr>
              <a:t>В курсе «Введение в школьную жизнь» </a:t>
            </a:r>
            <a:r>
              <a:rPr lang="ru-RU" sz="2000" dirty="0" smtClean="0">
                <a:solidFill>
                  <a:schemeClr val="accent1">
                    <a:lumMod val="75000"/>
                  </a:schemeClr>
                </a:solidFill>
              </a:rPr>
              <a:t>учитель начинает </a:t>
            </a:r>
            <a:r>
              <a:rPr lang="ru-RU" sz="2000" dirty="0">
                <a:solidFill>
                  <a:schemeClr val="accent1">
                    <a:lumMod val="75000"/>
                  </a:schemeClr>
                </a:solidFill>
              </a:rPr>
              <a:t>со </a:t>
            </a:r>
            <a:r>
              <a:rPr lang="ru-RU" sz="2000" dirty="0" smtClean="0">
                <a:solidFill>
                  <a:schemeClr val="accent1">
                    <a:lumMod val="75000"/>
                  </a:schemeClr>
                </a:solidFill>
              </a:rPr>
              <a:t>следующих </a:t>
            </a:r>
            <a:r>
              <a:rPr lang="ru-RU" sz="2000" dirty="0">
                <a:solidFill>
                  <a:schemeClr val="accent1">
                    <a:lumMod val="75000"/>
                  </a:schemeClr>
                </a:solidFill>
              </a:rPr>
              <a:t>двух правил</a:t>
            </a:r>
            <a:r>
              <a:rPr lang="ru-RU" sz="2000" dirty="0" smtClean="0">
                <a:solidFill>
                  <a:schemeClr val="accent1">
                    <a:lumMod val="75000"/>
                  </a:schemeClr>
                </a:solidFill>
              </a:rPr>
              <a:t>:</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a:p>
          <a:p>
            <a:pPr algn="just"/>
            <a:r>
              <a:rPr lang="ru-RU" sz="2000" dirty="0" smtClean="0">
                <a:solidFill>
                  <a:schemeClr val="accent1">
                    <a:lumMod val="75000"/>
                  </a:schemeClr>
                </a:solidFill>
              </a:rPr>
              <a:t>Разыгрывая </a:t>
            </a:r>
            <a:r>
              <a:rPr lang="ru-RU" sz="2000" dirty="0">
                <a:solidFill>
                  <a:schemeClr val="accent1">
                    <a:lumMod val="75000"/>
                  </a:schemeClr>
                </a:solidFill>
              </a:rPr>
              <a:t>(с помощью кукол) сценки споров между </a:t>
            </a:r>
            <a:r>
              <a:rPr lang="ru-RU" sz="2000" dirty="0" smtClean="0">
                <a:solidFill>
                  <a:schemeClr val="accent1">
                    <a:lumMod val="75000"/>
                  </a:schemeClr>
                </a:solidFill>
              </a:rPr>
              <a:t>доверчивым</a:t>
            </a:r>
            <a:r>
              <a:rPr lang="ru-RU" sz="2000" dirty="0">
                <a:solidFill>
                  <a:schemeClr val="accent1">
                    <a:lumMod val="75000"/>
                  </a:schemeClr>
                </a:solidFill>
              </a:rPr>
              <a:t>, наивным Пятачком, упрямой и самоуверенной Совой и </a:t>
            </a:r>
            <a:r>
              <a:rPr lang="ru-RU" sz="2000" dirty="0" smtClean="0">
                <a:solidFill>
                  <a:schemeClr val="accent1">
                    <a:lumMod val="75000"/>
                  </a:schemeClr>
                </a:solidFill>
              </a:rPr>
              <a:t>рассудительным</a:t>
            </a:r>
            <a:r>
              <a:rPr lang="ru-RU" sz="2000" dirty="0">
                <a:solidFill>
                  <a:schemeClr val="accent1">
                    <a:lumMod val="75000"/>
                  </a:schemeClr>
                </a:solidFill>
              </a:rPr>
              <a:t>, но неуверенным в себе осликом </a:t>
            </a:r>
            <a:r>
              <a:rPr lang="ru-RU" sz="2000" dirty="0" err="1">
                <a:solidFill>
                  <a:schemeClr val="accent1">
                    <a:lumMod val="75000"/>
                  </a:schemeClr>
                </a:solidFill>
              </a:rPr>
              <a:t>Иа-Иа</a:t>
            </a:r>
            <a:r>
              <a:rPr lang="ru-RU" sz="2000" dirty="0">
                <a:solidFill>
                  <a:schemeClr val="accent1">
                    <a:lumMod val="75000"/>
                  </a:schemeClr>
                </a:solidFill>
              </a:rPr>
              <a:t>, учитель постепенно обесценивает доказательства, апеллирующие к вере и авторитету: «Мне папа так сказал!», «Я знаю, что это так, а ты не знаешь», - вводя рассуждения в качестве главной ценности </a:t>
            </a:r>
            <a:r>
              <a:rPr lang="ru-RU" sz="2000" dirty="0" smtClean="0">
                <a:solidFill>
                  <a:schemeClr val="accent1">
                    <a:lumMod val="75000"/>
                  </a:schemeClr>
                </a:solidFill>
              </a:rPr>
              <a:t>доказательства.</a:t>
            </a:r>
            <a:endParaRPr lang="ru-RU" sz="2000" dirty="0">
              <a:solidFill>
                <a:schemeClr val="accent1">
                  <a:lumMod val="75000"/>
                </a:schemeClr>
              </a:solidFill>
            </a:endParaRPr>
          </a:p>
        </p:txBody>
      </p:sp>
      <p:sp>
        <p:nvSpPr>
          <p:cNvPr id="3" name="Заголовок 1"/>
          <p:cNvSpPr txBox="1">
            <a:spLocks/>
          </p:cNvSpPr>
          <p:nvPr/>
        </p:nvSpPr>
        <p:spPr>
          <a:xfrm>
            <a:off x="683568" y="260648"/>
            <a:ext cx="7772400" cy="147002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Цукерман «Введение в школьную  жизнь»</a:t>
            </a:r>
            <a:endParaRPr kumimoji="0" lang="ru-RU"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graphicFrame>
        <p:nvGraphicFramePr>
          <p:cNvPr id="4" name="Таблица 3"/>
          <p:cNvGraphicFramePr>
            <a:graphicFrameLocks noGrp="1"/>
          </p:cNvGraphicFramePr>
          <p:nvPr/>
        </p:nvGraphicFramePr>
        <p:xfrm>
          <a:off x="539552" y="2636912"/>
          <a:ext cx="7992888" cy="1737360"/>
        </p:xfrm>
        <a:graphic>
          <a:graphicData uri="http://schemas.openxmlformats.org/drawingml/2006/table">
            <a:tbl>
              <a:tblPr firstRow="1" bandRow="1">
                <a:tableStyleId>{5C22544A-7EE6-4342-B048-85BDC9FD1C3A}</a:tableStyleId>
              </a:tblPr>
              <a:tblGrid>
                <a:gridCol w="3996444"/>
                <a:gridCol w="3996444"/>
              </a:tblGrid>
              <a:tr h="1008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а) высказав свое мнение, спроси всех остальных: «Вы согласны? </a:t>
                      </a:r>
                    </a:p>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Вы не возражаете? </a:t>
                      </a:r>
                    </a:p>
                    <a:p>
                      <a:pPr marL="0" marR="0" indent="0" algn="ctr" defTabSz="914400" rtl="0" eaLnBrk="1" fontAlgn="auto" latinLnBrk="0" hangingPunct="1">
                        <a:lnSpc>
                          <a:spcPct val="100000"/>
                        </a:lnSpc>
                        <a:spcBef>
                          <a:spcPts val="0"/>
                        </a:spcBef>
                        <a:spcAft>
                          <a:spcPts val="0"/>
                        </a:spcAft>
                        <a:buClrTx/>
                        <a:buSzTx/>
                        <a:buFontTx/>
                        <a:buNone/>
                        <a:tabLst/>
                        <a:defRPr/>
                      </a:pPr>
                      <a:r>
                        <a:rPr lang="ru-RU" smtClean="0"/>
                        <a:t>А </a:t>
                      </a:r>
                      <a:r>
                        <a:rPr lang="ru-RU" dirty="0" smtClean="0"/>
                        <a:t>вы как </a:t>
                      </a:r>
                      <a:r>
                        <a:rPr lang="ru-RU" smtClean="0"/>
                        <a:t>думаете?»</a:t>
                      </a:r>
                      <a:endParaRPr lang="ru-RU" dirty="0" smtClean="0"/>
                    </a:p>
                    <a:p>
                      <a:pPr algn="ctr"/>
                      <a:endParaRPr lang="ru-RU"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б) если все согласны, можно действовать; если есть разные мнения, задайте друг другу вопросы: «Почему ты так считаешь? </a:t>
                      </a:r>
                    </a:p>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А это можно доказать?»</a:t>
                      </a:r>
                    </a:p>
                    <a:p>
                      <a:endParaRPr lang="ru-RU" dirty="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844824"/>
            <a:ext cx="8640960" cy="4062651"/>
          </a:xfrm>
          <a:prstGeom prst="rect">
            <a:avLst/>
          </a:prstGeom>
          <a:noFill/>
        </p:spPr>
        <p:txBody>
          <a:bodyPr wrap="square" rtlCol="0">
            <a:spAutoFit/>
          </a:bodyPr>
          <a:lstStyle/>
          <a:p>
            <a:pPr algn="just"/>
            <a:r>
              <a:rPr lang="ru-RU" sz="2000" dirty="0">
                <a:solidFill>
                  <a:schemeClr val="accent1">
                    <a:lumMod val="75000"/>
                  </a:schemeClr>
                </a:solidFill>
              </a:rPr>
              <a:t>К</a:t>
            </a:r>
            <a:r>
              <a:rPr lang="ru-RU" sz="2000" dirty="0" smtClean="0">
                <a:solidFill>
                  <a:schemeClr val="accent1">
                    <a:lumMod val="75000"/>
                  </a:schemeClr>
                </a:solidFill>
              </a:rPr>
              <a:t>аждое </a:t>
            </a:r>
            <a:r>
              <a:rPr lang="ru-RU" sz="2000" dirty="0">
                <a:solidFill>
                  <a:schemeClr val="accent1">
                    <a:lumMod val="75000"/>
                  </a:schemeClr>
                </a:solidFill>
              </a:rPr>
              <a:t>последующее правило </a:t>
            </a:r>
            <a:r>
              <a:rPr lang="ru-RU" sz="2000" dirty="0" smtClean="0">
                <a:solidFill>
                  <a:schemeClr val="accent1">
                    <a:lumMod val="75000"/>
                  </a:schemeClr>
                </a:solidFill>
              </a:rPr>
              <a:t>дружелюбного </a:t>
            </a:r>
            <a:r>
              <a:rPr lang="ru-RU" sz="2000" dirty="0">
                <a:solidFill>
                  <a:schemeClr val="accent1">
                    <a:lumMod val="75000"/>
                  </a:schemeClr>
                </a:solidFill>
              </a:rPr>
              <a:t>спора вводится через разыгрывание различных сценок и </a:t>
            </a:r>
            <a:r>
              <a:rPr lang="ru-RU" sz="2000" dirty="0" smtClean="0">
                <a:solidFill>
                  <a:schemeClr val="accent1">
                    <a:lumMod val="75000"/>
                  </a:schemeClr>
                </a:solidFill>
              </a:rPr>
              <a:t>закрепляется </a:t>
            </a:r>
            <a:r>
              <a:rPr lang="ru-RU" sz="2000" dirty="0">
                <a:solidFill>
                  <a:schemeClr val="accent1">
                    <a:lumMod val="75000"/>
                  </a:schemeClr>
                </a:solidFill>
              </a:rPr>
              <a:t>через учительские описания и демонстрацию самых </a:t>
            </a:r>
            <a:r>
              <a:rPr lang="ru-RU" sz="2000" dirty="0" smtClean="0">
                <a:solidFill>
                  <a:schemeClr val="accent1">
                    <a:lumMod val="75000"/>
                  </a:schemeClr>
                </a:solidFill>
              </a:rPr>
              <a:t>удачных </a:t>
            </a:r>
            <a:r>
              <a:rPr lang="ru-RU" sz="2000" dirty="0">
                <a:solidFill>
                  <a:schemeClr val="accent1">
                    <a:lumMod val="75000"/>
                  </a:schemeClr>
                </a:solidFill>
              </a:rPr>
              <a:t>споров, произошедших в классе. Так, детям задается набор </a:t>
            </a:r>
            <a:r>
              <a:rPr lang="ru-RU" sz="2000" dirty="0" smtClean="0">
                <a:solidFill>
                  <a:schemeClr val="accent1">
                    <a:lumMod val="75000"/>
                  </a:schemeClr>
                </a:solidFill>
              </a:rPr>
              <a:t>разнообразных </a:t>
            </a:r>
            <a:r>
              <a:rPr lang="ru-RU" sz="2000" dirty="0">
                <a:solidFill>
                  <a:schemeClr val="accent1">
                    <a:lumMod val="75000"/>
                  </a:schemeClr>
                </a:solidFill>
              </a:rPr>
              <a:t>положительных образцов сотрудничества, для того чтобы каждая группа быстрее и безболезненнее нашла свой собственный </a:t>
            </a:r>
            <a:r>
              <a:rPr lang="ru-RU" sz="2000" dirty="0" smtClean="0">
                <a:solidFill>
                  <a:schemeClr val="accent1">
                    <a:lumMod val="75000"/>
                  </a:schemeClr>
                </a:solidFill>
              </a:rPr>
              <a:t>индивидуальный </a:t>
            </a:r>
            <a:r>
              <a:rPr lang="ru-RU" sz="2000" dirty="0">
                <a:solidFill>
                  <a:schemeClr val="accent1">
                    <a:lumMod val="75000"/>
                  </a:schemeClr>
                </a:solidFill>
              </a:rPr>
              <a:t>стиль согласования действий. В анонимной форме </a:t>
            </a:r>
            <a:r>
              <a:rPr lang="ru-RU" sz="2000" dirty="0" smtClean="0">
                <a:solidFill>
                  <a:schemeClr val="accent1">
                    <a:lumMod val="75000"/>
                  </a:schemeClr>
                </a:solidFill>
              </a:rPr>
              <a:t>задаются </a:t>
            </a:r>
            <a:r>
              <a:rPr lang="ru-RU" sz="2000" dirty="0">
                <a:solidFill>
                  <a:schemeClr val="accent1">
                    <a:lumMod val="75000"/>
                  </a:schemeClr>
                </a:solidFill>
              </a:rPr>
              <a:t>и отрицательные образцы того, как </a:t>
            </a:r>
            <a:r>
              <a:rPr lang="ru-RU" sz="2000" dirty="0" smtClean="0">
                <a:solidFill>
                  <a:schemeClr val="accent1">
                    <a:lumMod val="75000"/>
                  </a:schemeClr>
                </a:solidFill>
              </a:rPr>
              <a:t>спорить </a:t>
            </a:r>
            <a:r>
              <a:rPr lang="ru-RU" sz="2000" dirty="0">
                <a:solidFill>
                  <a:schemeClr val="accent1">
                    <a:lumMod val="75000"/>
                  </a:schemeClr>
                </a:solidFill>
              </a:rPr>
              <a:t>не надо: не надо выяснять, кто в</a:t>
            </a:r>
            <a:r>
              <a:rPr lang="ru-RU" sz="2000" i="1" dirty="0">
                <a:solidFill>
                  <a:schemeClr val="accent1">
                    <a:lumMod val="75000"/>
                  </a:schemeClr>
                </a:solidFill>
              </a:rPr>
              <a:t> </a:t>
            </a:r>
            <a:r>
              <a:rPr lang="ru-RU" sz="2000" dirty="0">
                <a:solidFill>
                  <a:schemeClr val="accent1">
                    <a:lumMod val="75000"/>
                  </a:schemeClr>
                </a:solidFill>
              </a:rPr>
              <a:t>группе самый главный и умный, кого все должны </a:t>
            </a:r>
            <a:r>
              <a:rPr lang="ru-RU" sz="2000" dirty="0" smtClean="0">
                <a:solidFill>
                  <a:schemeClr val="accent1">
                    <a:lumMod val="75000"/>
                  </a:schemeClr>
                </a:solidFill>
              </a:rPr>
              <a:t>слушаться</a:t>
            </a:r>
            <a:r>
              <a:rPr lang="ru-RU" sz="2000" dirty="0">
                <a:solidFill>
                  <a:schemeClr val="accent1">
                    <a:lumMod val="75000"/>
                  </a:schemeClr>
                </a:solidFill>
              </a:rPr>
              <a:t>; торопыга не должен навязывать свое мнение партнеру, </a:t>
            </a:r>
            <a:r>
              <a:rPr lang="ru-RU" sz="2000" dirty="0" smtClean="0">
                <a:solidFill>
                  <a:schemeClr val="accent1">
                    <a:lumMod val="75000"/>
                  </a:schemeClr>
                </a:solidFill>
              </a:rPr>
              <a:t>любящему </a:t>
            </a:r>
            <a:r>
              <a:rPr lang="ru-RU" sz="2000" dirty="0">
                <a:solidFill>
                  <a:schemeClr val="accent1">
                    <a:lumMod val="75000"/>
                  </a:schemeClr>
                </a:solidFill>
              </a:rPr>
              <a:t>все основательно обдумать; не стоит подозревать, что ребенок, несогласный с тобой, думает о тебе плохо; не стыдно сказать: «Я еще не нашел ответа, поделись со мной своими мыслями», и т.п.</a:t>
            </a:r>
          </a:p>
          <a:p>
            <a:endParaRPr lang="ru-RU" dirty="0"/>
          </a:p>
        </p:txBody>
      </p:sp>
      <p:sp>
        <p:nvSpPr>
          <p:cNvPr id="3" name="Заголовок 1"/>
          <p:cNvSpPr txBox="1">
            <a:spLocks/>
          </p:cNvSpPr>
          <p:nvPr/>
        </p:nvSpPr>
        <p:spPr>
          <a:xfrm>
            <a:off x="683568" y="260648"/>
            <a:ext cx="7772400" cy="1470025"/>
          </a:xfrm>
          <a:prstGeom prst="rect">
            <a:avLst/>
          </a:prstGeom>
          <a:solidFill>
            <a:srgbClr val="6600FF"/>
          </a:solidFill>
          <a:ln w="57150">
            <a:solidFill>
              <a:srgbClr val="FFFFFF"/>
            </a:solidFill>
          </a:ln>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2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mj-lt"/>
                <a:ea typeface="+mj-ea"/>
                <a:cs typeface="+mj-cs"/>
              </a:rPr>
              <a:t>Использование технологии Г. А. Цукерман «Введение в школьную  жизнь»</a:t>
            </a:r>
            <a:endParaRPr kumimoji="0" lang="ru-RU"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p:txBody>
      </p:sp>
      <p:sp>
        <p:nvSpPr>
          <p:cNvPr id="4" name="Управляющая кнопка: далее 3">
            <a:hlinkClick r:id="rId2" action="ppaction://hlinksldjump" highlightClick="1"/>
          </p:cNvPr>
          <p:cNvSpPr/>
          <p:nvPr/>
        </p:nvSpPr>
        <p:spPr>
          <a:xfrm>
            <a:off x="8388424" y="6309320"/>
            <a:ext cx="504056" cy="36004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Горецкий.jpg"/>
          <p:cNvPicPr>
            <a:picLocks noChangeAspect="1" noChangeArrowheads="1"/>
          </p:cNvPicPr>
          <p:nvPr/>
        </p:nvPicPr>
        <p:blipFill>
          <a:blip r:embed="rId2" cstate="print"/>
          <a:srcRect/>
          <a:stretch>
            <a:fillRect/>
          </a:stretch>
        </p:blipFill>
        <p:spPr bwMode="auto">
          <a:xfrm>
            <a:off x="6429388" y="3929066"/>
            <a:ext cx="2540000" cy="2628900"/>
          </a:xfrm>
          <a:prstGeom prst="rect">
            <a:avLst/>
          </a:prstGeom>
          <a:noFill/>
        </p:spPr>
      </p:pic>
      <p:sp>
        <p:nvSpPr>
          <p:cNvPr id="4097" name="Rectangle 1"/>
          <p:cNvSpPr>
            <a:spLocks noChangeArrowheads="1"/>
          </p:cNvSpPr>
          <p:nvPr/>
        </p:nvSpPr>
        <p:spPr bwMode="auto">
          <a:xfrm>
            <a:off x="1142976" y="390132"/>
            <a:ext cx="7072362" cy="23544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М.</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Р.</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ЛЬВОВ,</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В.</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Г.</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ГОРЕЦКИЙ,</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О.</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В</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СОСНОВСКАЯ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rgbClr val="002060"/>
              </a:solidFill>
              <a:effectLst/>
              <a:latin typeface="+mj-l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002060"/>
                </a:solidFill>
                <a:effectLst/>
                <a:latin typeface="+mj-lt"/>
                <a:ea typeface="Comic Sans MS" pitchFamily="66" charset="0"/>
                <a:cs typeface="Comic Sans MS" pitchFamily="66" charset="0"/>
              </a:rPr>
              <a:t>МЕТОДИКА</a:t>
            </a:r>
            <a:r>
              <a:rPr kumimoji="0" lang="ru-RU" sz="32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3200" b="1" i="0" u="none" strike="noStrike" cap="none" normalizeH="0" baseline="0" dirty="0" smtClean="0">
                <a:ln>
                  <a:noFill/>
                </a:ln>
                <a:solidFill>
                  <a:srgbClr val="002060"/>
                </a:solidFill>
                <a:effectLst/>
                <a:latin typeface="+mj-lt"/>
                <a:ea typeface="Comic Sans MS" pitchFamily="66" charset="0"/>
                <a:cs typeface="Comic Sans MS" pitchFamily="66" charset="0"/>
              </a:rPr>
              <a:t>ПРЕПОДАВАНИЯ</a:t>
            </a:r>
            <a:r>
              <a:rPr kumimoji="0" lang="ru-RU" sz="32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3200" b="1" i="0" u="none" strike="noStrike" cap="none" normalizeH="0" baseline="0" dirty="0" smtClean="0">
                <a:ln>
                  <a:noFill/>
                </a:ln>
                <a:solidFill>
                  <a:srgbClr val="002060"/>
                </a:solidFill>
                <a:effectLst/>
                <a:latin typeface="+mj-lt"/>
                <a:ea typeface="Comic Sans MS" pitchFamily="66" charset="0"/>
                <a:cs typeface="Comic Sans MS" pitchFamily="66" charset="0"/>
              </a:rPr>
              <a:t>РУССКОГО</a:t>
            </a:r>
            <a:r>
              <a:rPr kumimoji="0" lang="ru-RU" sz="32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3200" b="1" i="0" u="none" strike="noStrike" cap="none" normalizeH="0" baseline="0" dirty="0" smtClean="0">
                <a:ln>
                  <a:noFill/>
                </a:ln>
                <a:solidFill>
                  <a:srgbClr val="002060"/>
                </a:solidFill>
                <a:effectLst/>
                <a:latin typeface="+mj-lt"/>
                <a:ea typeface="Comic Sans MS" pitchFamily="66" charset="0"/>
                <a:cs typeface="Comic Sans MS" pitchFamily="66" charset="0"/>
              </a:rPr>
              <a:t>ЯЗЫКА</a:t>
            </a:r>
            <a:r>
              <a:rPr kumimoji="0" lang="ru-RU" sz="32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3200" b="1" i="0" u="none" strike="noStrike" cap="none" normalizeH="0" baseline="0" dirty="0" smtClean="0">
                <a:ln>
                  <a:noFill/>
                </a:ln>
                <a:solidFill>
                  <a:srgbClr val="002060"/>
                </a:solidFill>
                <a:effectLst/>
                <a:latin typeface="+mj-lt"/>
                <a:ea typeface="Comic Sans MS" pitchFamily="66" charset="0"/>
                <a:cs typeface="Comic Sans MS" pitchFamily="66" charset="0"/>
              </a:rPr>
              <a:t>В</a:t>
            </a:r>
            <a:r>
              <a:rPr kumimoji="0" lang="ru-RU" sz="32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3200" b="1" i="0" u="none" strike="noStrike" cap="none" normalizeH="0" baseline="0" dirty="0" smtClean="0">
                <a:ln>
                  <a:noFill/>
                </a:ln>
                <a:solidFill>
                  <a:srgbClr val="002060"/>
                </a:solidFill>
                <a:effectLst/>
                <a:latin typeface="+mj-lt"/>
                <a:ea typeface="Comic Sans MS" pitchFamily="66" charset="0"/>
                <a:cs typeface="Comic Sans MS" pitchFamily="66" charset="0"/>
              </a:rPr>
              <a:t>НАЧАЛЬНЫХ</a:t>
            </a:r>
            <a:r>
              <a:rPr kumimoji="0" lang="ru-RU" sz="32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3200" b="1" i="0" u="none" strike="noStrike" cap="none" normalizeH="0" baseline="0" dirty="0" smtClean="0">
                <a:ln>
                  <a:noFill/>
                </a:ln>
                <a:solidFill>
                  <a:srgbClr val="002060"/>
                </a:solidFill>
                <a:effectLst/>
                <a:latin typeface="+mj-lt"/>
                <a:ea typeface="Comic Sans MS" pitchFamily="66" charset="0"/>
                <a:cs typeface="Comic Sans MS" pitchFamily="66" charset="0"/>
              </a:rPr>
              <a:t>КЛАССАХ</a:t>
            </a:r>
            <a:endParaRPr kumimoji="0" lang="ru-RU" sz="900" b="0" i="0" u="none" strike="noStrike" cap="none" normalizeH="0" baseline="0" dirty="0" smtClean="0">
              <a:ln>
                <a:noFill/>
              </a:ln>
              <a:solidFill>
                <a:srgbClr val="002060"/>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8" name="Picture 2" descr="C:\Users\User\Desktop\1008216120.jpg"/>
          <p:cNvPicPr>
            <a:picLocks noChangeAspect="1" noChangeArrowheads="1"/>
          </p:cNvPicPr>
          <p:nvPr/>
        </p:nvPicPr>
        <p:blipFill>
          <a:blip r:embed="rId3" cstate="print"/>
          <a:srcRect/>
          <a:stretch>
            <a:fillRect/>
          </a:stretch>
        </p:blipFill>
        <p:spPr bwMode="auto">
          <a:xfrm rot="21100031">
            <a:off x="923506" y="2391593"/>
            <a:ext cx="2739835" cy="4071942"/>
          </a:xfrm>
          <a:prstGeom prst="rect">
            <a:avLst/>
          </a:prstGeom>
          <a:noFill/>
        </p:spPr>
      </p:pic>
      <p:pic>
        <p:nvPicPr>
          <p:cNvPr id="1026" name="Picture 2" descr="C:\Users\User\Desktop\7812.jpg"/>
          <p:cNvPicPr>
            <a:picLocks noChangeAspect="1" noChangeArrowheads="1"/>
          </p:cNvPicPr>
          <p:nvPr/>
        </p:nvPicPr>
        <p:blipFill>
          <a:blip r:embed="rId4" cstate="print"/>
          <a:srcRect/>
          <a:stretch>
            <a:fillRect/>
          </a:stretch>
        </p:blipFill>
        <p:spPr bwMode="auto">
          <a:xfrm>
            <a:off x="4071934" y="3571876"/>
            <a:ext cx="2152458" cy="300039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59287"/>
            <a:ext cx="91440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МЕТОДИКА</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ЧТЕНИЯ</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И</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ЛИТЕРАТУРЫ</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rgbClr val="002060"/>
              </a:solidFill>
              <a:latin typeface="+mj-lt"/>
              <a:cs typeface="Arial" pitchFamily="34" charset="0"/>
            </a:endParaRPr>
          </a:p>
          <a:p>
            <a:pPr algn="ctr" fontAlgn="base">
              <a:spcBef>
                <a:spcPct val="0"/>
              </a:spcBef>
              <a:spcAft>
                <a:spcPct val="0"/>
              </a:spcAft>
            </a:pPr>
            <a:r>
              <a:rPr lang="ru-RU" b="1" dirty="0" smtClean="0">
                <a:solidFill>
                  <a:srgbClr val="002060"/>
                </a:solidFill>
              </a:rPr>
              <a:t>Глава</a:t>
            </a:r>
            <a:r>
              <a:rPr lang="ru-RU" dirty="0" smtClean="0">
                <a:solidFill>
                  <a:srgbClr val="002060"/>
                </a:solidFill>
              </a:rPr>
              <a:t> </a:t>
            </a:r>
            <a:r>
              <a:rPr lang="ru-RU" b="1" dirty="0" smtClean="0">
                <a:solidFill>
                  <a:srgbClr val="002060"/>
                </a:solidFill>
              </a:rPr>
              <a:t>3.</a:t>
            </a:r>
            <a:r>
              <a:rPr lang="ru-RU" dirty="0" smtClean="0">
                <a:solidFill>
                  <a:srgbClr val="002060"/>
                </a:solidFill>
              </a:rPr>
              <a:t> </a:t>
            </a:r>
            <a:r>
              <a:rPr lang="ru-RU" b="1" dirty="0" smtClean="0">
                <a:solidFill>
                  <a:srgbClr val="002060"/>
                </a:solidFill>
              </a:rPr>
              <a:t>МЕТОДИКА</a:t>
            </a:r>
            <a:r>
              <a:rPr lang="ru-RU" dirty="0" smtClean="0">
                <a:solidFill>
                  <a:srgbClr val="002060"/>
                </a:solidFill>
              </a:rPr>
              <a:t> </a:t>
            </a:r>
            <a:r>
              <a:rPr lang="ru-RU" b="1" dirty="0" smtClean="0">
                <a:solidFill>
                  <a:srgbClr val="002060"/>
                </a:solidFill>
              </a:rPr>
              <a:t>РАБОТЫ</a:t>
            </a:r>
            <a:r>
              <a:rPr lang="ru-RU" dirty="0" smtClean="0">
                <a:solidFill>
                  <a:srgbClr val="002060"/>
                </a:solidFill>
              </a:rPr>
              <a:t> </a:t>
            </a:r>
            <a:r>
              <a:rPr lang="ru-RU" b="1" dirty="0" smtClean="0">
                <a:solidFill>
                  <a:srgbClr val="002060"/>
                </a:solidFill>
              </a:rPr>
              <a:t>НАД</a:t>
            </a:r>
            <a:r>
              <a:rPr lang="ru-RU" dirty="0" smtClean="0">
                <a:solidFill>
                  <a:srgbClr val="002060"/>
                </a:solidFill>
              </a:rPr>
              <a:t> </a:t>
            </a:r>
            <a:r>
              <a:rPr lang="ru-RU" b="1" dirty="0" smtClean="0">
                <a:solidFill>
                  <a:srgbClr val="002060"/>
                </a:solidFill>
              </a:rPr>
              <a:t>НАВЫКОМ</a:t>
            </a:r>
            <a:r>
              <a:rPr lang="ru-RU" dirty="0" smtClean="0">
                <a:solidFill>
                  <a:srgbClr val="002060"/>
                </a:solidFill>
              </a:rPr>
              <a:t> </a:t>
            </a:r>
            <a:r>
              <a:rPr lang="ru-RU" b="1" dirty="0" smtClean="0">
                <a:solidFill>
                  <a:srgbClr val="002060"/>
                </a:solidFill>
              </a:rPr>
              <a:t>ЧТЕНИЯ</a:t>
            </a:r>
          </a:p>
          <a:p>
            <a:pPr algn="ctr" fontAlgn="base">
              <a:spcBef>
                <a:spcPct val="0"/>
              </a:spcBef>
              <a:spcAft>
                <a:spcPct val="0"/>
              </a:spcAft>
            </a:pPr>
            <a:r>
              <a:rPr lang="ru-RU" sz="2400" b="1" dirty="0" smtClean="0">
                <a:solidFill>
                  <a:srgbClr val="0070C0"/>
                </a:solidFill>
              </a:rPr>
              <a:t>Работа</a:t>
            </a:r>
            <a:r>
              <a:rPr lang="ru-RU" sz="2400" dirty="0" smtClean="0">
                <a:solidFill>
                  <a:srgbClr val="0070C0"/>
                </a:solidFill>
              </a:rPr>
              <a:t> </a:t>
            </a:r>
            <a:r>
              <a:rPr lang="ru-RU" sz="2400" b="1" dirty="0" smtClean="0">
                <a:solidFill>
                  <a:srgbClr val="0070C0"/>
                </a:solidFill>
              </a:rPr>
              <a:t>над</a:t>
            </a:r>
            <a:r>
              <a:rPr lang="ru-RU" sz="2400" dirty="0" smtClean="0">
                <a:solidFill>
                  <a:srgbClr val="0070C0"/>
                </a:solidFill>
              </a:rPr>
              <a:t> </a:t>
            </a:r>
            <a:r>
              <a:rPr lang="ru-RU" sz="2400" b="1" dirty="0" smtClean="0">
                <a:solidFill>
                  <a:srgbClr val="0070C0"/>
                </a:solidFill>
              </a:rPr>
              <a:t>сознательностью</a:t>
            </a:r>
            <a:r>
              <a:rPr lang="ru-RU" sz="2400" dirty="0" smtClean="0">
                <a:solidFill>
                  <a:srgbClr val="0070C0"/>
                </a:solidFill>
              </a:rPr>
              <a:t> </a:t>
            </a:r>
            <a:r>
              <a:rPr lang="ru-RU" sz="2400" b="1" dirty="0" smtClean="0">
                <a:solidFill>
                  <a:srgbClr val="0070C0"/>
                </a:solidFill>
              </a:rPr>
              <a:t>чтения</a:t>
            </a:r>
            <a:endParaRPr lang="ru-RU" sz="2400" dirty="0" smtClean="0">
              <a:solidFill>
                <a:srgbClr val="0070C0"/>
              </a:solidFill>
            </a:endParaRPr>
          </a:p>
          <a:p>
            <a:pPr algn="ctr" fontAlgn="base">
              <a:spcBef>
                <a:spcPct val="0"/>
              </a:spcBef>
              <a:spcAft>
                <a:spcPct val="0"/>
              </a:spcAft>
            </a:pPr>
            <a:endParaRPr lang="ru-RU" dirty="0" smtClean="0"/>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2060"/>
              </a:solidFill>
              <a:effectLst/>
              <a:latin typeface="+mj-lt"/>
              <a:cs typeface="Arial" pitchFamily="34" charset="0"/>
            </a:endParaRPr>
          </a:p>
        </p:txBody>
      </p:sp>
      <p:sp>
        <p:nvSpPr>
          <p:cNvPr id="6145" name="Rectangle 1"/>
          <p:cNvSpPr>
            <a:spLocks noChangeArrowheads="1"/>
          </p:cNvSpPr>
          <p:nvPr/>
        </p:nvSpPr>
        <p:spPr bwMode="auto">
          <a:xfrm>
            <a:off x="0" y="1807632"/>
            <a:ext cx="88582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lang="ru-RU" sz="2000" b="1" i="1" dirty="0" smtClean="0">
                <a:solidFill>
                  <a:srgbClr val="002060"/>
                </a:solidFill>
              </a:rPr>
              <a:t>Сознательность  </a:t>
            </a:r>
            <a:r>
              <a:rPr kumimoji="0" lang="ru-RU" sz="2000" b="0" i="0" u="none" strike="noStrike" cap="none" normalizeH="0" dirty="0" smtClean="0">
                <a:ln>
                  <a:noFill/>
                </a:ln>
                <a:solidFill>
                  <a:srgbClr val="002060"/>
                </a:solidFill>
                <a:effectLst/>
                <a:ea typeface="Times New Roman" pitchFamily="18" charset="0"/>
                <a:cs typeface="Arial" pitchFamily="34" charset="0"/>
              </a:rPr>
              <a:t>- </a:t>
            </a:r>
            <a:r>
              <a:rPr kumimoji="0" lang="ru-RU" sz="2000" b="0" i="0" u="none" strike="noStrike" cap="none" normalizeH="0" baseline="0" dirty="0" smtClean="0">
                <a:ln>
                  <a:noFill/>
                </a:ln>
                <a:solidFill>
                  <a:schemeClr val="tx2">
                    <a:lumMod val="50000"/>
                  </a:schemeClr>
                </a:solidFill>
                <a:effectLst/>
                <a:ea typeface="Times New Roman" pitchFamily="18" charset="0"/>
                <a:cs typeface="Arial" pitchFamily="34" charset="0"/>
              </a:rPr>
              <a:t>понимание прочитанного</a:t>
            </a:r>
          </a:p>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lumMod val="50000"/>
                  </a:schemeClr>
                </a:solidFill>
                <a:effectLst/>
                <a:ea typeface="Times New Roman" pitchFamily="18" charset="0"/>
                <a:cs typeface="Arial" pitchFamily="34" charset="0"/>
              </a:rPr>
              <a:t>– применительно к овладению самим процессом чтения (техникой чтения);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2">
                    <a:lumMod val="50000"/>
                  </a:schemeClr>
                </a:solidFill>
                <a:effectLst/>
                <a:ea typeface="Times New Roman" pitchFamily="18" charset="0"/>
                <a:cs typeface="Arial" pitchFamily="34" charset="0"/>
              </a:rPr>
              <a:t>– применительно к чтению в более широком смысле (Т. Г. </a:t>
            </a:r>
            <a:r>
              <a:rPr kumimoji="0" lang="ru-RU" sz="2000" b="0" i="0" u="none" strike="noStrike" cap="none" normalizeH="0" baseline="0" dirty="0" err="1" smtClean="0">
                <a:ln>
                  <a:noFill/>
                </a:ln>
                <a:solidFill>
                  <a:schemeClr val="tx2">
                    <a:lumMod val="50000"/>
                  </a:schemeClr>
                </a:solidFill>
                <a:effectLst/>
                <a:ea typeface="Times New Roman" pitchFamily="18" charset="0"/>
                <a:cs typeface="Arial" pitchFamily="34" charset="0"/>
              </a:rPr>
              <a:t>Рамзаева</a:t>
            </a:r>
            <a:r>
              <a:rPr kumimoji="0" lang="ru-RU" sz="2000" b="0" i="0" u="none" strike="noStrike" cap="none" normalizeH="0" baseline="0" dirty="0" smtClean="0">
                <a:ln>
                  <a:noFill/>
                </a:ln>
                <a:solidFill>
                  <a:schemeClr val="tx2">
                    <a:lumMod val="50000"/>
                  </a:schemeClr>
                </a:solidFill>
                <a:effectLst/>
                <a:ea typeface="Times New Roman" pitchFamily="18" charset="0"/>
                <a:cs typeface="Arial" pitchFamily="34" charset="0"/>
              </a:rPr>
              <a:t>).</a:t>
            </a:r>
            <a:endParaRPr kumimoji="0" lang="ru-RU" sz="3200" b="0" i="0" u="none" strike="noStrike" cap="none" normalizeH="0" baseline="0" dirty="0" smtClean="0">
              <a:ln>
                <a:noFill/>
              </a:ln>
              <a:solidFill>
                <a:schemeClr val="tx2">
                  <a:lumMod val="50000"/>
                </a:schemeClr>
              </a:solidFill>
              <a:effectLst/>
              <a:cs typeface="Arial" pitchFamily="34" charset="0"/>
            </a:endParaRPr>
          </a:p>
        </p:txBody>
      </p:sp>
      <p:sp>
        <p:nvSpPr>
          <p:cNvPr id="5" name="TextBox 4"/>
          <p:cNvSpPr txBox="1"/>
          <p:nvPr/>
        </p:nvSpPr>
        <p:spPr>
          <a:xfrm>
            <a:off x="1714480" y="2857496"/>
            <a:ext cx="6357982" cy="461665"/>
          </a:xfrm>
          <a:prstGeom prst="rect">
            <a:avLst/>
          </a:prstGeom>
          <a:noFill/>
        </p:spPr>
        <p:txBody>
          <a:bodyPr wrap="square" rtlCol="0">
            <a:spAutoFit/>
          </a:bodyPr>
          <a:lstStyle/>
          <a:p>
            <a:pPr algn="ctr"/>
            <a:r>
              <a:rPr lang="ru-RU" sz="2400" b="1" dirty="0" smtClean="0">
                <a:solidFill>
                  <a:schemeClr val="tx2">
                    <a:lumMod val="75000"/>
                  </a:schemeClr>
                </a:solidFill>
                <a:latin typeface="+mj-lt"/>
              </a:rPr>
              <a:t>Три уровня сознательного чтения</a:t>
            </a:r>
            <a:endParaRPr lang="ru-RU" sz="2400" b="1" dirty="0">
              <a:solidFill>
                <a:schemeClr val="tx2">
                  <a:lumMod val="75000"/>
                </a:schemeClr>
              </a:solidFill>
              <a:latin typeface="+mj-lt"/>
            </a:endParaRPr>
          </a:p>
        </p:txBody>
      </p:sp>
      <p:sp>
        <p:nvSpPr>
          <p:cNvPr id="6146" name="Rectangle 2"/>
          <p:cNvSpPr>
            <a:spLocks noChangeArrowheads="1"/>
          </p:cNvSpPr>
          <p:nvPr/>
        </p:nvSpPr>
        <p:spPr bwMode="auto">
          <a:xfrm>
            <a:off x="357158" y="3500438"/>
            <a:ext cx="8501122" cy="27762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ea typeface="Times New Roman" pitchFamily="18" charset="0"/>
                <a:cs typeface="Arial" pitchFamily="34" charset="0"/>
              </a:rPr>
              <a:t>1.  Осмысление  значения каждой языковой единицы текста.</a:t>
            </a:r>
            <a:endParaRPr kumimoji="0" lang="ru-RU" sz="1200" b="0" i="0" u="none" strike="noStrike" cap="none" normalizeH="0" baseline="0" dirty="0" smtClean="0">
              <a:ln>
                <a:noFill/>
              </a:ln>
              <a:solidFill>
                <a:schemeClr val="tx2">
                  <a:lumMod val="50000"/>
                </a:schemeClr>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ea typeface="Times New Roman" pitchFamily="18" charset="0"/>
                <a:cs typeface="Arial" pitchFamily="34" charset="0"/>
              </a:rPr>
              <a:t>2.  Понимание  идейной направленности произведения, его образной системы, изобразительно-выразительных средств, т. е. позиции автора и своего собственного отношения к прочитанному.</a:t>
            </a:r>
            <a:endParaRPr kumimoji="0" lang="ru-RU" sz="1200" b="0" i="0" u="none" strike="noStrike" cap="none" normalizeH="0" baseline="0" dirty="0" smtClean="0">
              <a:ln>
                <a:noFill/>
              </a:ln>
              <a:solidFill>
                <a:schemeClr val="tx2">
                  <a:lumMod val="50000"/>
                </a:schemeClr>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2">
                    <a:lumMod val="50000"/>
                  </a:schemeClr>
                </a:solidFill>
                <a:effectLst/>
                <a:ea typeface="Times New Roman" pitchFamily="18" charset="0"/>
                <a:cs typeface="Arial" pitchFamily="34" charset="0"/>
              </a:rPr>
              <a:t>3. Осознание  себя как читателя.</a:t>
            </a:r>
            <a:endParaRPr kumimoji="0" lang="ru-RU" sz="3600" b="0" i="0" u="none" strike="noStrike" cap="none" normalizeH="0" baseline="0" dirty="0" smtClean="0">
              <a:ln>
                <a:noFill/>
              </a:ln>
              <a:solidFill>
                <a:schemeClr val="tx2">
                  <a:lumMod val="50000"/>
                </a:schemeClr>
              </a:solidFill>
              <a:effectLst/>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429684" cy="830997"/>
          </a:xfrm>
          <a:prstGeom prst="rect">
            <a:avLst/>
          </a:prstGeom>
        </p:spPr>
        <p:txBody>
          <a:bodyPr wrap="square">
            <a:spAutoFit/>
          </a:bodyPr>
          <a:lstStyle/>
          <a:p>
            <a:pPr algn="ctr"/>
            <a:r>
              <a:rPr lang="ru-RU" sz="2400" b="1" dirty="0" smtClean="0">
                <a:solidFill>
                  <a:schemeClr val="tx2">
                    <a:lumMod val="75000"/>
                  </a:schemeClr>
                </a:solidFill>
                <a:latin typeface="+mj-lt"/>
              </a:rPr>
              <a:t>Виды и приемы  работы, нацеленные на подготовку к восприятию произведения </a:t>
            </a:r>
            <a:endParaRPr lang="ru-RU" sz="2400" b="1" dirty="0">
              <a:solidFill>
                <a:schemeClr val="tx2">
                  <a:lumMod val="75000"/>
                </a:schemeClr>
              </a:solidFill>
              <a:latin typeface="+mj-lt"/>
            </a:endParaRPr>
          </a:p>
        </p:txBody>
      </p:sp>
      <p:sp>
        <p:nvSpPr>
          <p:cNvPr id="3" name="Прямоугольник 2"/>
          <p:cNvSpPr/>
          <p:nvPr/>
        </p:nvSpPr>
        <p:spPr>
          <a:xfrm>
            <a:off x="428596" y="1285860"/>
            <a:ext cx="8501122" cy="707886"/>
          </a:xfrm>
          <a:prstGeom prst="rect">
            <a:avLst/>
          </a:prstGeom>
        </p:spPr>
        <p:txBody>
          <a:bodyPr wrap="square">
            <a:spAutoFit/>
          </a:bodyPr>
          <a:lstStyle/>
          <a:p>
            <a:r>
              <a:rPr lang="ru-RU" sz="2000" b="1" dirty="0" smtClean="0">
                <a:solidFill>
                  <a:schemeClr val="tx2">
                    <a:lumMod val="50000"/>
                  </a:schemeClr>
                </a:solidFill>
              </a:rPr>
              <a:t>Важно учить думать над произведением до чтения, во время чтения и после чтения.</a:t>
            </a:r>
            <a:endParaRPr lang="ru-RU" sz="2000" b="1" dirty="0">
              <a:solidFill>
                <a:schemeClr val="tx2">
                  <a:lumMod val="50000"/>
                </a:schemeClr>
              </a:solidFill>
            </a:endParaRPr>
          </a:p>
        </p:txBody>
      </p:sp>
      <p:sp>
        <p:nvSpPr>
          <p:cNvPr id="20481" name="Rectangle 1"/>
          <p:cNvSpPr>
            <a:spLocks noChangeArrowheads="1"/>
          </p:cNvSpPr>
          <p:nvPr/>
        </p:nvSpPr>
        <p:spPr bwMode="auto">
          <a:xfrm>
            <a:off x="214282" y="2032396"/>
            <a:ext cx="871543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ru-RU" sz="2400" b="1" i="0" u="none" strike="noStrike" cap="none" normalizeH="0" baseline="0" dirty="0" smtClean="0">
                <a:ln>
                  <a:noFill/>
                </a:ln>
                <a:solidFill>
                  <a:schemeClr val="accent1">
                    <a:lumMod val="75000"/>
                  </a:schemeClr>
                </a:solidFill>
                <a:effectLst/>
                <a:ea typeface="Times New Roman" pitchFamily="18" charset="0"/>
                <a:cs typeface="Arial" pitchFamily="34" charset="0"/>
              </a:rPr>
              <a:t>Компенсирующие  </a:t>
            </a:r>
            <a:r>
              <a:rPr kumimoji="0" lang="ru-RU" sz="2400" b="1" i="0" u="none" strike="noStrike" cap="none" normalizeH="0" baseline="0" dirty="0" err="1" smtClean="0">
                <a:ln>
                  <a:noFill/>
                </a:ln>
                <a:solidFill>
                  <a:schemeClr val="accent1">
                    <a:lumMod val="75000"/>
                  </a:schemeClr>
                </a:solidFill>
                <a:effectLst/>
                <a:ea typeface="Times New Roman" pitchFamily="18" charset="0"/>
                <a:cs typeface="Arial" pitchFamily="34" charset="0"/>
              </a:rPr>
              <a:t>несформированность</a:t>
            </a:r>
            <a:r>
              <a:rPr kumimoji="0" lang="ru-RU" sz="2400" b="1" i="0" u="none" strike="noStrike" cap="none" normalizeH="0" baseline="0" dirty="0" smtClean="0">
                <a:ln>
                  <a:noFill/>
                </a:ln>
                <a:solidFill>
                  <a:schemeClr val="accent1">
                    <a:lumMod val="75000"/>
                  </a:schemeClr>
                </a:solidFill>
                <a:effectLst/>
                <a:ea typeface="Times New Roman" pitchFamily="18" charset="0"/>
                <a:cs typeface="Arial" pitchFamily="34" charset="0"/>
              </a:rPr>
              <a:t> типа правильной читательской деятельности </a:t>
            </a:r>
            <a:r>
              <a:rPr kumimoji="0" lang="ru-RU" sz="2400" b="1" i="0" u="none" strike="noStrike" cap="none" normalizeH="0" baseline="0" dirty="0" smtClean="0">
                <a:ln>
                  <a:noFill/>
                </a:ln>
                <a:solidFill>
                  <a:schemeClr val="tx2">
                    <a:lumMod val="75000"/>
                  </a:schemeClr>
                </a:solidFill>
                <a:effectLst/>
                <a:ea typeface="Times New Roman" pitchFamily="18" charset="0"/>
                <a:cs typeface="Arial" pitchFamily="34" charset="0"/>
              </a:rPr>
              <a:t>(беседа с учителем, рассказ учителя,</a:t>
            </a:r>
            <a:r>
              <a:rPr kumimoji="0" lang="ru-RU" sz="2400" b="1" i="0" u="none" strike="noStrike" cap="none" normalizeH="0" dirty="0" smtClean="0">
                <a:ln>
                  <a:noFill/>
                </a:ln>
                <a:solidFill>
                  <a:schemeClr val="tx2">
                    <a:lumMod val="75000"/>
                  </a:schemeClr>
                </a:solidFill>
                <a:effectLst/>
                <a:ea typeface="Times New Roman" pitchFamily="18" charset="0"/>
                <a:cs typeface="Arial" pitchFamily="34" charset="0"/>
              </a:rPr>
              <a:t> с</a:t>
            </a:r>
            <a:r>
              <a:rPr kumimoji="0" lang="ru-RU" sz="2400" b="1" i="0" u="none" strike="noStrike" cap="none" normalizeH="0" baseline="0" dirty="0" smtClean="0">
                <a:ln>
                  <a:noFill/>
                </a:ln>
                <a:solidFill>
                  <a:schemeClr val="tx2">
                    <a:lumMod val="75000"/>
                  </a:schemeClr>
                </a:solidFill>
                <a:effectLst/>
                <a:ea typeface="Times New Roman" pitchFamily="18" charset="0"/>
                <a:cs typeface="Arial" pitchFamily="34" charset="0"/>
              </a:rPr>
              <a:t>ловарная работа).</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pPr>
            <a:r>
              <a:rPr kumimoji="0" lang="ru-RU" sz="2400" b="1" i="0" u="none" strike="noStrike" cap="none" normalizeH="0" baseline="0" dirty="0" smtClean="0">
                <a:ln>
                  <a:noFill/>
                </a:ln>
                <a:solidFill>
                  <a:schemeClr val="accent1">
                    <a:lumMod val="75000"/>
                  </a:schemeClr>
                </a:solidFill>
                <a:effectLst/>
                <a:ea typeface="Times New Roman" pitchFamily="18" charset="0"/>
                <a:cs typeface="Arial" pitchFamily="34" charset="0"/>
              </a:rPr>
              <a:t>Формирующие  тип правильной читательской деятельности</a:t>
            </a:r>
            <a:r>
              <a:rPr kumimoji="0" lang="ru-RU" sz="2400" b="1" i="0" u="none" strike="noStrike" cap="none" normalizeH="0" dirty="0" smtClean="0">
                <a:ln>
                  <a:noFill/>
                </a:ln>
                <a:solidFill>
                  <a:schemeClr val="accent1">
                    <a:lumMod val="75000"/>
                  </a:schemeClr>
                </a:solidFill>
                <a:effectLst/>
                <a:ea typeface="Times New Roman" pitchFamily="18" charset="0"/>
                <a:cs typeface="Arial" pitchFamily="34" charset="0"/>
              </a:rPr>
              <a:t> </a:t>
            </a:r>
            <a:r>
              <a:rPr kumimoji="0" lang="ru-RU" sz="2400" b="1" i="0" u="none" strike="noStrike" cap="none" normalizeH="0" dirty="0" smtClean="0">
                <a:ln>
                  <a:noFill/>
                </a:ln>
                <a:solidFill>
                  <a:schemeClr val="tx2">
                    <a:lumMod val="75000"/>
                  </a:schemeClr>
                </a:solidFill>
                <a:effectLst/>
                <a:ea typeface="Times New Roman" pitchFamily="18" charset="0"/>
                <a:cs typeface="Arial" pitchFamily="34" charset="0"/>
              </a:rPr>
              <a:t>(предварительное рассматривание иллюстраций, работа с названием произведения, вычленение из текста ориентирующих слов)</a:t>
            </a:r>
            <a:endParaRPr kumimoji="0" lang="ru-RU" sz="3600" b="1" i="0" u="none" strike="noStrike" cap="none" normalizeH="0" baseline="0" dirty="0" smtClean="0">
              <a:ln>
                <a:noFill/>
              </a:ln>
              <a:solidFill>
                <a:schemeClr val="tx2">
                  <a:lumMod val="75000"/>
                </a:schemeClr>
              </a:solidFill>
              <a:effectLst/>
              <a:cs typeface="Arial" pitchFamily="34" charset="0"/>
            </a:endParaRPr>
          </a:p>
        </p:txBody>
      </p:sp>
      <p:sp>
        <p:nvSpPr>
          <p:cNvPr id="6" name="Прямоугольник 5"/>
          <p:cNvSpPr/>
          <p:nvPr/>
        </p:nvSpPr>
        <p:spPr>
          <a:xfrm>
            <a:off x="500034" y="5214950"/>
            <a:ext cx="8358246" cy="830997"/>
          </a:xfrm>
          <a:prstGeom prst="rect">
            <a:avLst/>
          </a:prstGeom>
        </p:spPr>
        <p:txBody>
          <a:bodyPr wrap="square">
            <a:spAutoFit/>
          </a:bodyPr>
          <a:lstStyle/>
          <a:p>
            <a:pPr algn="ctr"/>
            <a:r>
              <a:rPr lang="ru-RU" sz="2400" b="1" dirty="0" smtClean="0">
                <a:solidFill>
                  <a:schemeClr val="tx2">
                    <a:lumMod val="75000"/>
                  </a:schemeClr>
                </a:solidFill>
              </a:rPr>
              <a:t>Приемы, формирующие тип правильной читательской деятельности, предполагают активную роль ученика.</a:t>
            </a:r>
            <a:endParaRPr lang="ru-RU" sz="2400" b="1"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429684" cy="461665"/>
          </a:xfrm>
          <a:prstGeom prst="rect">
            <a:avLst/>
          </a:prstGeom>
        </p:spPr>
        <p:txBody>
          <a:bodyPr wrap="square">
            <a:spAutoFit/>
          </a:bodyPr>
          <a:lstStyle/>
          <a:p>
            <a:pPr algn="ctr"/>
            <a:r>
              <a:rPr lang="ru-RU" sz="2400" b="1" dirty="0" smtClean="0">
                <a:solidFill>
                  <a:schemeClr val="tx2">
                    <a:lumMod val="75000"/>
                  </a:schemeClr>
                </a:solidFill>
                <a:latin typeface="+mj-lt"/>
              </a:rPr>
              <a:t>Приемы  работы на заключительном этапе чтения</a:t>
            </a:r>
            <a:endParaRPr lang="ru-RU" sz="2400" b="1" dirty="0">
              <a:solidFill>
                <a:schemeClr val="tx2">
                  <a:lumMod val="75000"/>
                </a:schemeClr>
              </a:solidFill>
              <a:latin typeface="+mj-lt"/>
            </a:endParaRPr>
          </a:p>
        </p:txBody>
      </p:sp>
      <p:sp>
        <p:nvSpPr>
          <p:cNvPr id="4" name="Прямоугольник 3"/>
          <p:cNvSpPr/>
          <p:nvPr/>
        </p:nvSpPr>
        <p:spPr>
          <a:xfrm>
            <a:off x="500034" y="1214423"/>
            <a:ext cx="6357966" cy="1384995"/>
          </a:xfrm>
          <a:prstGeom prst="rect">
            <a:avLst/>
          </a:prstGeom>
        </p:spPr>
        <p:txBody>
          <a:bodyPr wrap="square">
            <a:spAutoFit/>
          </a:bodyPr>
          <a:lstStyle/>
          <a:p>
            <a:pPr marL="342900" indent="-342900">
              <a:buAutoNum type="arabicPeriod"/>
            </a:pPr>
            <a:r>
              <a:rPr lang="ru-RU" sz="2800" b="1" dirty="0" smtClean="0">
                <a:solidFill>
                  <a:schemeClr val="tx2">
                    <a:lumMod val="75000"/>
                  </a:schemeClr>
                </a:solidFill>
              </a:rPr>
              <a:t>Чтение  по ролям</a:t>
            </a:r>
          </a:p>
          <a:p>
            <a:pPr marL="342900" indent="-342900">
              <a:buAutoNum type="arabicPeriod"/>
            </a:pPr>
            <a:r>
              <a:rPr lang="ru-RU" sz="2800" b="1" dirty="0" smtClean="0">
                <a:solidFill>
                  <a:schemeClr val="tx2">
                    <a:lumMod val="75000"/>
                  </a:schemeClr>
                </a:solidFill>
              </a:rPr>
              <a:t>Пересказ </a:t>
            </a:r>
          </a:p>
          <a:p>
            <a:pPr marL="342900" indent="-342900">
              <a:buAutoNum type="arabicPeriod"/>
            </a:pPr>
            <a:r>
              <a:rPr lang="ru-RU" sz="2800" b="1" dirty="0" smtClean="0">
                <a:solidFill>
                  <a:schemeClr val="tx2">
                    <a:lumMod val="75000"/>
                  </a:schemeClr>
                </a:solidFill>
              </a:rPr>
              <a:t> Выразительное  чтение</a:t>
            </a:r>
            <a:endParaRPr lang="ru-RU" sz="2800" b="1" dirty="0">
              <a:solidFill>
                <a:schemeClr val="tx2">
                  <a:lumMod val="75000"/>
                </a:schemeClr>
              </a:solidFill>
            </a:endParaRPr>
          </a:p>
        </p:txBody>
      </p:sp>
      <p:pic>
        <p:nvPicPr>
          <p:cNvPr id="2050" name="Picture 2" descr="C:\Users\User\Desktop\cd65ce110e5d4b9ec015eacd8c25ab2f.png"/>
          <p:cNvPicPr>
            <a:picLocks noChangeAspect="1" noChangeArrowheads="1"/>
          </p:cNvPicPr>
          <p:nvPr/>
        </p:nvPicPr>
        <p:blipFill>
          <a:blip r:embed="rId2" cstate="print"/>
          <a:srcRect/>
          <a:stretch>
            <a:fillRect/>
          </a:stretch>
        </p:blipFill>
        <p:spPr bwMode="auto">
          <a:xfrm>
            <a:off x="2143108" y="3500438"/>
            <a:ext cx="5429288" cy="3154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14290"/>
            <a:ext cx="8429684" cy="461665"/>
          </a:xfrm>
          <a:prstGeom prst="rect">
            <a:avLst/>
          </a:prstGeom>
        </p:spPr>
        <p:txBody>
          <a:bodyPr wrap="square">
            <a:spAutoFit/>
          </a:bodyPr>
          <a:lstStyle/>
          <a:p>
            <a:pPr algn="ctr"/>
            <a:r>
              <a:rPr lang="ru-RU" sz="2400" b="1" dirty="0" smtClean="0">
                <a:solidFill>
                  <a:schemeClr val="tx2">
                    <a:lumMod val="75000"/>
                  </a:schemeClr>
                </a:solidFill>
                <a:latin typeface="+mj-lt"/>
              </a:rPr>
              <a:t>Приемы  работы на заключительном этапе чтения</a:t>
            </a:r>
            <a:endParaRPr lang="ru-RU" sz="2400" b="1" dirty="0">
              <a:solidFill>
                <a:schemeClr val="tx2">
                  <a:lumMod val="75000"/>
                </a:schemeClr>
              </a:solidFill>
              <a:latin typeface="+mj-lt"/>
            </a:endParaRPr>
          </a:p>
        </p:txBody>
      </p:sp>
      <p:sp>
        <p:nvSpPr>
          <p:cNvPr id="4" name="Прямоугольник 3"/>
          <p:cNvSpPr/>
          <p:nvPr/>
        </p:nvSpPr>
        <p:spPr>
          <a:xfrm>
            <a:off x="285720" y="857233"/>
            <a:ext cx="8858280" cy="954107"/>
          </a:xfrm>
          <a:prstGeom prst="rect">
            <a:avLst/>
          </a:prstGeom>
        </p:spPr>
        <p:txBody>
          <a:bodyPr wrap="square">
            <a:spAutoFit/>
          </a:bodyPr>
          <a:lstStyle/>
          <a:p>
            <a:r>
              <a:rPr lang="ru-RU" sz="2800" b="1" dirty="0" smtClean="0">
                <a:solidFill>
                  <a:srgbClr val="0070C0"/>
                </a:solidFill>
              </a:rPr>
              <a:t>Пересказ текста </a:t>
            </a:r>
            <a:r>
              <a:rPr lang="ru-RU" sz="2800" b="1" dirty="0" smtClean="0">
                <a:solidFill>
                  <a:schemeClr val="tx2">
                    <a:lumMod val="75000"/>
                  </a:schemeClr>
                </a:solidFill>
              </a:rPr>
              <a:t>– полезное упражнение для развития как логического, так и образного мышления.</a:t>
            </a:r>
            <a:endParaRPr lang="ru-RU" sz="2800" b="1" dirty="0">
              <a:solidFill>
                <a:schemeClr val="tx2">
                  <a:lumMod val="75000"/>
                </a:schemeClr>
              </a:solidFill>
            </a:endParaRPr>
          </a:p>
        </p:txBody>
      </p:sp>
      <p:sp>
        <p:nvSpPr>
          <p:cNvPr id="5" name="TextBox 4"/>
          <p:cNvSpPr txBox="1"/>
          <p:nvPr/>
        </p:nvSpPr>
        <p:spPr>
          <a:xfrm>
            <a:off x="357158" y="1928802"/>
            <a:ext cx="7643866" cy="400110"/>
          </a:xfrm>
          <a:prstGeom prst="rect">
            <a:avLst/>
          </a:prstGeom>
          <a:noFill/>
        </p:spPr>
        <p:txBody>
          <a:bodyPr wrap="square" rtlCol="0">
            <a:spAutoFit/>
          </a:bodyPr>
          <a:lstStyle/>
          <a:p>
            <a:r>
              <a:rPr lang="ru-RU" sz="2000" b="1" dirty="0" smtClean="0">
                <a:solidFill>
                  <a:srgbClr val="002060"/>
                </a:solidFill>
              </a:rPr>
              <a:t>Подготовительная работа – составление плана:</a:t>
            </a:r>
            <a:endParaRPr lang="ru-RU" sz="2000" b="1" dirty="0">
              <a:solidFill>
                <a:srgbClr val="002060"/>
              </a:solidFill>
            </a:endParaRPr>
          </a:p>
        </p:txBody>
      </p:sp>
      <p:sp>
        <p:nvSpPr>
          <p:cNvPr id="21505" name="Rectangle 1"/>
          <p:cNvSpPr>
            <a:spLocks noChangeArrowheads="1"/>
          </p:cNvSpPr>
          <p:nvPr/>
        </p:nvSpPr>
        <p:spPr bwMode="auto">
          <a:xfrm>
            <a:off x="0" y="1784641"/>
            <a:ext cx="9501222" cy="3393827"/>
          </a:xfrm>
          <a:prstGeom prst="rect">
            <a:avLst/>
          </a:prstGeom>
          <a:noFill/>
          <a:ln w="9525">
            <a:noFill/>
            <a:miter lim="800000"/>
            <a:headEnd/>
            <a:tailEnd/>
          </a:ln>
          <a:effectLst/>
        </p:spPr>
        <p:txBody>
          <a:bodyPr vert="horz" wrap="square" lIns="718911" tIns="717324" rIns="539580" bIns="449121"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000" b="1" dirty="0" smtClean="0">
                <a:solidFill>
                  <a:schemeClr val="tx2">
                    <a:lumMod val="75000"/>
                  </a:schemeClr>
                </a:solidFill>
              </a:rPr>
              <a:t>1</a:t>
            </a:r>
            <a:r>
              <a:rPr lang="ru-RU" sz="2400" b="1" dirty="0" smtClean="0">
                <a:solidFill>
                  <a:schemeClr val="tx2">
                    <a:lumMod val="75000"/>
                  </a:schemeClr>
                </a:solidFill>
              </a:rPr>
              <a:t>) подумать, сколько картин можно нарисовать к тексту;</a:t>
            </a:r>
          </a:p>
          <a:p>
            <a:pPr marL="0" marR="0" lvl="0" indent="0" algn="l" defTabSz="914400" rtl="0" eaLnBrk="0" fontAlgn="base" latinLnBrk="0" hangingPunct="0">
              <a:lnSpc>
                <a:spcPct val="100000"/>
              </a:lnSpc>
              <a:spcBef>
                <a:spcPct val="0"/>
              </a:spcBef>
              <a:spcAft>
                <a:spcPct val="0"/>
              </a:spcAft>
              <a:buClrTx/>
              <a:buSzTx/>
              <a:buFontTx/>
              <a:buNone/>
              <a:tabLst/>
            </a:pPr>
            <a:r>
              <a:rPr lang="ru-RU" sz="2400" b="1" dirty="0" smtClean="0">
                <a:solidFill>
                  <a:schemeClr val="tx2">
                    <a:lumMod val="75000"/>
                  </a:schemeClr>
                </a:solidFill>
              </a:rPr>
              <a:t>2) определить, на сколько частей можно разделить текст;</a:t>
            </a:r>
          </a:p>
          <a:p>
            <a:pPr marL="0" marR="0" lvl="0" indent="0" algn="l" defTabSz="914400" rtl="0" eaLnBrk="0" fontAlgn="base" latinLnBrk="0" hangingPunct="0">
              <a:lnSpc>
                <a:spcPct val="100000"/>
              </a:lnSpc>
              <a:spcBef>
                <a:spcPct val="0"/>
              </a:spcBef>
              <a:spcAft>
                <a:spcPct val="0"/>
              </a:spcAft>
              <a:buClrTx/>
              <a:buSzTx/>
              <a:buFontTx/>
              <a:buNone/>
              <a:tabLst/>
            </a:pPr>
            <a:r>
              <a:rPr lang="ru-RU" sz="2400" b="1" dirty="0" smtClean="0">
                <a:solidFill>
                  <a:schemeClr val="tx2">
                    <a:lumMod val="75000"/>
                  </a:schemeClr>
                </a:solidFill>
              </a:rPr>
              <a:t> 3) сказать, о чем будет говориться в каждой части;</a:t>
            </a:r>
          </a:p>
          <a:p>
            <a:pPr marL="0" marR="0" lvl="0" indent="0" algn="l" defTabSz="914400" rtl="0" eaLnBrk="0" fontAlgn="base" latinLnBrk="0" hangingPunct="0">
              <a:lnSpc>
                <a:spcPct val="100000"/>
              </a:lnSpc>
              <a:spcBef>
                <a:spcPct val="0"/>
              </a:spcBef>
              <a:spcAft>
                <a:spcPct val="0"/>
              </a:spcAft>
              <a:buClrTx/>
              <a:buSzTx/>
              <a:buFontTx/>
              <a:buNone/>
              <a:tabLst/>
            </a:pPr>
            <a:r>
              <a:rPr lang="ru-RU" sz="2400" b="1" dirty="0" smtClean="0">
                <a:solidFill>
                  <a:schemeClr val="tx2">
                    <a:lumMod val="75000"/>
                  </a:schemeClr>
                </a:solidFill>
              </a:rPr>
              <a:t>4) предложить озаглавить каждую часть;</a:t>
            </a:r>
          </a:p>
          <a:p>
            <a:pPr marL="0" marR="0" lvl="0" indent="0" algn="l" defTabSz="914400" rtl="0" eaLnBrk="0" fontAlgn="base" latinLnBrk="0" hangingPunct="0">
              <a:lnSpc>
                <a:spcPct val="100000"/>
              </a:lnSpc>
              <a:spcBef>
                <a:spcPct val="0"/>
              </a:spcBef>
              <a:spcAft>
                <a:spcPct val="0"/>
              </a:spcAft>
              <a:buClrTx/>
              <a:buSzTx/>
              <a:buFontTx/>
              <a:buNone/>
              <a:tabLst/>
            </a:pPr>
            <a:r>
              <a:rPr lang="ru-RU" sz="2400" b="1" dirty="0" smtClean="0">
                <a:solidFill>
                  <a:schemeClr val="tx2">
                    <a:lumMod val="75000"/>
                  </a:schemeClr>
                </a:solidFill>
              </a:rPr>
              <a:t>5) обсудить предложенные варианты заглавий и выбрать оптимальный.</a:t>
            </a:r>
          </a:p>
        </p:txBody>
      </p:sp>
      <p:sp>
        <p:nvSpPr>
          <p:cNvPr id="7" name="Прямоугольник 6"/>
          <p:cNvSpPr/>
          <p:nvPr/>
        </p:nvSpPr>
        <p:spPr>
          <a:xfrm>
            <a:off x="214282" y="4786322"/>
            <a:ext cx="8929718" cy="400110"/>
          </a:xfrm>
          <a:prstGeom prst="rect">
            <a:avLst/>
          </a:prstGeom>
        </p:spPr>
        <p:txBody>
          <a:bodyPr wrap="square">
            <a:spAutoFit/>
          </a:bodyPr>
          <a:lstStyle/>
          <a:p>
            <a:r>
              <a:rPr lang="ru-RU" sz="2000" dirty="0" smtClean="0">
                <a:solidFill>
                  <a:schemeClr val="tx2">
                    <a:lumMod val="75000"/>
                  </a:schemeClr>
                </a:solidFill>
              </a:rPr>
              <a:t>При этом следует соблюдать единую синтаксическую конструкцию заглавий. </a:t>
            </a:r>
            <a:endParaRPr lang="ru-RU" sz="2000" dirty="0">
              <a:solidFill>
                <a:schemeClr val="tx2">
                  <a:lumMod val="75000"/>
                </a:schemeClr>
              </a:solidFill>
            </a:endParaRPr>
          </a:p>
        </p:txBody>
      </p:sp>
      <p:sp>
        <p:nvSpPr>
          <p:cNvPr id="8" name="Прямоугольник 7"/>
          <p:cNvSpPr/>
          <p:nvPr/>
        </p:nvSpPr>
        <p:spPr>
          <a:xfrm>
            <a:off x="214282" y="5286388"/>
            <a:ext cx="8715436" cy="1200329"/>
          </a:xfrm>
          <a:prstGeom prst="rect">
            <a:avLst/>
          </a:prstGeom>
        </p:spPr>
        <p:txBody>
          <a:bodyPr wrap="square">
            <a:spAutoFit/>
          </a:bodyPr>
          <a:lstStyle/>
          <a:p>
            <a:pPr lvl="0" indent="450850" fontAlgn="base">
              <a:spcBef>
                <a:spcPct val="0"/>
              </a:spcBef>
              <a:spcAft>
                <a:spcPct val="0"/>
              </a:spcAft>
            </a:pPr>
            <a:r>
              <a:rPr lang="ru-RU" b="1" dirty="0" smtClean="0">
                <a:solidFill>
                  <a:schemeClr val="tx2">
                    <a:lumMod val="75000"/>
                  </a:schemeClr>
                </a:solidFill>
              </a:rPr>
              <a:t>Важно, чтобы дети понимали:</a:t>
            </a:r>
          </a:p>
          <a:p>
            <a:pPr lvl="0" indent="450850" fontAlgn="base">
              <a:spcBef>
                <a:spcPct val="0"/>
              </a:spcBef>
              <a:spcAft>
                <a:spcPct val="0"/>
              </a:spcAft>
            </a:pPr>
            <a:r>
              <a:rPr lang="ru-RU" b="1" dirty="0" smtClean="0">
                <a:solidFill>
                  <a:schemeClr val="tx2">
                    <a:lumMod val="75000"/>
                  </a:schemeClr>
                </a:solidFill>
              </a:rPr>
              <a:t>– зачем план составлялся (для продуктивного пересказа);</a:t>
            </a:r>
          </a:p>
          <a:p>
            <a:pPr lvl="0" indent="450850" eaLnBrk="0" fontAlgn="base" hangingPunct="0">
              <a:spcBef>
                <a:spcPct val="0"/>
              </a:spcBef>
              <a:spcAft>
                <a:spcPct val="0"/>
              </a:spcAft>
            </a:pPr>
            <a:r>
              <a:rPr lang="ru-RU" b="1" dirty="0" smtClean="0">
                <a:solidFill>
                  <a:schemeClr val="tx2">
                    <a:lumMod val="75000"/>
                  </a:schemeClr>
                </a:solidFill>
              </a:rPr>
              <a:t>– чем может помочь при пересказе каждый пункт плана (поможет выделить главное в каждой части, соблюдать последовательность при рассказе).</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28662" y="268894"/>
            <a:ext cx="7643866"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3200" b="1" dirty="0" err="1" smtClean="0">
                <a:solidFill>
                  <a:srgbClr val="002060"/>
                </a:solidFill>
                <a:effectLst>
                  <a:outerShdw blurRad="38100" dist="38100" dir="2700000" algn="tl">
                    <a:srgbClr val="000000">
                      <a:alpha val="43137"/>
                    </a:srgbClr>
                  </a:outerShdw>
                </a:effectLst>
              </a:rPr>
              <a:t>Шалва</a:t>
            </a:r>
            <a:r>
              <a:rPr lang="ru-RU" sz="3200" b="1" dirty="0" smtClean="0">
                <a:solidFill>
                  <a:srgbClr val="002060"/>
                </a:solidFill>
                <a:effectLst>
                  <a:outerShdw blurRad="38100" dist="38100" dir="2700000" algn="tl">
                    <a:srgbClr val="000000">
                      <a:alpha val="43137"/>
                    </a:srgbClr>
                  </a:outerShdw>
                </a:effectLst>
              </a:rPr>
              <a:t> </a:t>
            </a:r>
            <a:r>
              <a:rPr lang="ru-RU" sz="3200" b="1" dirty="0" err="1" smtClean="0">
                <a:solidFill>
                  <a:srgbClr val="002060"/>
                </a:solidFill>
                <a:effectLst>
                  <a:outerShdw blurRad="38100" dist="38100" dir="2700000" algn="tl">
                    <a:srgbClr val="000000">
                      <a:alpha val="43137"/>
                    </a:srgbClr>
                  </a:outerShdw>
                </a:effectLst>
              </a:rPr>
              <a:t>Амонашвили</a:t>
            </a:r>
            <a:endParaRPr lang="ru-RU" sz="3200" b="1" dirty="0" smtClean="0">
              <a:solidFill>
                <a:srgbClr val="002060"/>
              </a:solidFill>
              <a:effectLst>
                <a:outerShdw blurRad="38100" dist="38100" dir="2700000" algn="tl">
                  <a:srgbClr val="000000">
                    <a:alpha val="43137"/>
                  </a:srgbClr>
                </a:outerShdw>
              </a:effectLst>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sz="3200" b="1" dirty="0" smtClean="0">
              <a:solidFill>
                <a:srgbClr val="002060"/>
              </a:solidFill>
              <a:effectLst>
                <a:outerShdw blurRad="38100" dist="38100" dir="2700000" algn="tl">
                  <a:srgbClr val="000000">
                    <a:alpha val="43137"/>
                  </a:srgbClr>
                </a:outerShdw>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lang="ru-RU" sz="3200" b="1" dirty="0" smtClean="0">
                <a:solidFill>
                  <a:srgbClr val="002060"/>
                </a:solidFill>
                <a:effectLst>
                  <a:outerShdw blurRad="38100" dist="38100" dir="2700000" algn="tl">
                    <a:srgbClr val="000000">
                      <a:alpha val="43137"/>
                    </a:srgbClr>
                  </a:outerShdw>
                </a:effectLst>
              </a:rPr>
              <a:t>Основы гуманной педагогики</a:t>
            </a:r>
            <a:endParaRPr lang="ru-RU" sz="2800" b="1" dirty="0" smtClean="0">
              <a:solidFill>
                <a:srgbClr val="002060"/>
              </a:solidFill>
              <a:effectLst>
                <a:outerShdw blurRad="38100" dist="38100" dir="2700000" algn="tl">
                  <a:srgbClr val="000000">
                    <a:alpha val="43137"/>
                  </a:srgbClr>
                </a:outerShdw>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User\Desktop\coverbig.jpg"/>
          <p:cNvPicPr>
            <a:picLocks noChangeAspect="1" noChangeArrowheads="1"/>
          </p:cNvPicPr>
          <p:nvPr/>
        </p:nvPicPr>
        <p:blipFill>
          <a:blip r:embed="rId2" cstate="print"/>
          <a:srcRect/>
          <a:stretch>
            <a:fillRect/>
          </a:stretch>
        </p:blipFill>
        <p:spPr bwMode="auto">
          <a:xfrm rot="20701168">
            <a:off x="779503" y="2314997"/>
            <a:ext cx="3046188" cy="4221026"/>
          </a:xfrm>
          <a:prstGeom prst="rect">
            <a:avLst/>
          </a:prstGeom>
          <a:noFill/>
        </p:spPr>
      </p:pic>
      <p:pic>
        <p:nvPicPr>
          <p:cNvPr id="1028" name="Picture 4" descr="C:\Users\User\Desktop\amonashvili.jpg"/>
          <p:cNvPicPr>
            <a:picLocks noChangeAspect="1" noChangeArrowheads="1"/>
          </p:cNvPicPr>
          <p:nvPr/>
        </p:nvPicPr>
        <p:blipFill>
          <a:blip r:embed="rId3" cstate="print"/>
          <a:srcRect/>
          <a:stretch>
            <a:fillRect/>
          </a:stretch>
        </p:blipFill>
        <p:spPr bwMode="auto">
          <a:xfrm>
            <a:off x="4714868" y="2428868"/>
            <a:ext cx="4429132" cy="442913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42844" y="3357562"/>
            <a:ext cx="5214974" cy="3416320"/>
          </a:xfrm>
          <a:prstGeom prst="rect">
            <a:avLst/>
          </a:prstGeom>
        </p:spPr>
        <p:txBody>
          <a:bodyPr wrap="square">
            <a:spAutoFit/>
          </a:bodyPr>
          <a:lstStyle/>
          <a:p>
            <a:pPr lvl="0" fontAlgn="base">
              <a:spcBef>
                <a:spcPct val="0"/>
              </a:spcBef>
              <a:spcAft>
                <a:spcPct val="0"/>
              </a:spcAft>
            </a:pPr>
            <a:r>
              <a:rPr lang="ru-RU" dirty="0" smtClean="0">
                <a:solidFill>
                  <a:srgbClr val="002060"/>
                </a:solidFill>
                <a:ea typeface="Times New Roman" pitchFamily="18" charset="0"/>
                <a:cs typeface="Arial" pitchFamily="34" charset="0"/>
              </a:rPr>
              <a:t>Некоторые приемы, рекомендованные К. В. </a:t>
            </a:r>
            <a:r>
              <a:rPr lang="ru-RU" dirty="0" err="1" smtClean="0">
                <a:solidFill>
                  <a:srgbClr val="002060"/>
                </a:solidFill>
                <a:ea typeface="Times New Roman" pitchFamily="18" charset="0"/>
                <a:cs typeface="Arial" pitchFamily="34" charset="0"/>
              </a:rPr>
              <a:t>Ельницким</a:t>
            </a:r>
            <a:r>
              <a:rPr lang="ru-RU" dirty="0" smtClean="0">
                <a:solidFill>
                  <a:srgbClr val="002060"/>
                </a:solidFill>
                <a:ea typeface="Times New Roman" pitchFamily="18" charset="0"/>
                <a:cs typeface="Arial" pitchFamily="34" charset="0"/>
              </a:rPr>
              <a:t>  (</a:t>
            </a:r>
            <a:r>
              <a:rPr lang="ru-RU" dirty="0" smtClean="0">
                <a:solidFill>
                  <a:srgbClr val="002060"/>
                </a:solidFill>
              </a:rPr>
              <a:t>Методика начального обучения отечественному языку. СПб., 1878. С. 57)</a:t>
            </a:r>
            <a:r>
              <a:rPr lang="ru-RU" dirty="0" smtClean="0">
                <a:solidFill>
                  <a:srgbClr val="002060"/>
                </a:solidFill>
                <a:ea typeface="Times New Roman" pitchFamily="18" charset="0"/>
                <a:cs typeface="Arial" pitchFamily="34" charset="0"/>
              </a:rPr>
              <a:t>для работы с художественным произведением, используются в начальной школе до настоящего времени:</a:t>
            </a:r>
            <a:endParaRPr lang="ru-RU" sz="1050" dirty="0" smtClean="0">
              <a:solidFill>
                <a:srgbClr val="002060"/>
              </a:solidFill>
              <a:cs typeface="Arial" pitchFamily="34" charset="0"/>
            </a:endParaRPr>
          </a:p>
          <a:p>
            <a:pPr lvl="0" eaLnBrk="0" fontAlgn="base" hangingPunct="0">
              <a:spcBef>
                <a:spcPct val="0"/>
              </a:spcBef>
              <a:spcAft>
                <a:spcPct val="0"/>
              </a:spcAft>
            </a:pPr>
            <a:r>
              <a:rPr lang="ru-RU" dirty="0" smtClean="0">
                <a:solidFill>
                  <a:srgbClr val="002060"/>
                </a:solidFill>
                <a:ea typeface="Times New Roman" pitchFamily="18" charset="0"/>
                <a:cs typeface="Arial" pitchFamily="34" charset="0"/>
              </a:rPr>
              <a:t>– пересказ произведения с заменой диалогической формы на монологическую; </a:t>
            </a:r>
          </a:p>
          <a:p>
            <a:pPr lvl="0" eaLnBrk="0" fontAlgn="base" hangingPunct="0">
              <a:spcBef>
                <a:spcPct val="0"/>
              </a:spcBef>
              <a:spcAft>
                <a:spcPct val="0"/>
              </a:spcAft>
            </a:pPr>
            <a:r>
              <a:rPr lang="ru-RU" dirty="0" smtClean="0">
                <a:solidFill>
                  <a:srgbClr val="002060"/>
                </a:solidFill>
                <a:ea typeface="Times New Roman" pitchFamily="18" charset="0"/>
                <a:cs typeface="Arial" pitchFamily="34" charset="0"/>
              </a:rPr>
              <a:t>– пересказ события, изложенного в 1-м лице, от 3-го лица;</a:t>
            </a:r>
            <a:endParaRPr lang="ru-RU" sz="1050" dirty="0" smtClean="0">
              <a:solidFill>
                <a:srgbClr val="002060"/>
              </a:solidFill>
              <a:cs typeface="Arial" pitchFamily="34" charset="0"/>
            </a:endParaRPr>
          </a:p>
          <a:p>
            <a:pPr lvl="0" eaLnBrk="0" fontAlgn="base" hangingPunct="0">
              <a:spcBef>
                <a:spcPct val="0"/>
              </a:spcBef>
              <a:spcAft>
                <a:spcPct val="0"/>
              </a:spcAft>
            </a:pPr>
            <a:r>
              <a:rPr lang="ru-RU" dirty="0" smtClean="0">
                <a:solidFill>
                  <a:srgbClr val="002060"/>
                </a:solidFill>
                <a:ea typeface="Times New Roman" pitchFamily="18" charset="0"/>
                <a:cs typeface="Arial" pitchFamily="34" charset="0"/>
              </a:rPr>
              <a:t>– описание внешнего вида персонажа;</a:t>
            </a:r>
            <a:endParaRPr lang="ru-RU" sz="1050" dirty="0" smtClean="0">
              <a:solidFill>
                <a:srgbClr val="002060"/>
              </a:solidFill>
              <a:cs typeface="Arial" pitchFamily="34" charset="0"/>
            </a:endParaRPr>
          </a:p>
          <a:p>
            <a:pPr lvl="0" eaLnBrk="0" fontAlgn="base" hangingPunct="0">
              <a:spcBef>
                <a:spcPct val="0"/>
              </a:spcBef>
              <a:spcAft>
                <a:spcPct val="0"/>
              </a:spcAft>
            </a:pPr>
            <a:r>
              <a:rPr lang="ru-RU" dirty="0" smtClean="0">
                <a:solidFill>
                  <a:srgbClr val="002060"/>
                </a:solidFill>
                <a:ea typeface="Times New Roman" pitchFamily="18" charset="0"/>
                <a:cs typeface="Arial" pitchFamily="34" charset="0"/>
              </a:rPr>
              <a:t>– составление внутренней характеристики героя.</a:t>
            </a:r>
            <a:endParaRPr lang="ru-RU" sz="2800" dirty="0" smtClean="0">
              <a:solidFill>
                <a:srgbClr val="002060"/>
              </a:solidFill>
              <a:cs typeface="Arial" pitchFamily="34" charset="0"/>
            </a:endParaRPr>
          </a:p>
        </p:txBody>
      </p:sp>
      <p:sp>
        <p:nvSpPr>
          <p:cNvPr id="4" name="Прямоугольник 3"/>
          <p:cNvSpPr/>
          <p:nvPr/>
        </p:nvSpPr>
        <p:spPr>
          <a:xfrm>
            <a:off x="3660436" y="0"/>
            <a:ext cx="5269282" cy="369332"/>
          </a:xfrm>
          <a:prstGeom prst="rect">
            <a:avLst/>
          </a:prstGeom>
        </p:spPr>
        <p:txBody>
          <a:bodyPr wrap="square">
            <a:spAutoFit/>
          </a:bodyPr>
          <a:lstStyle/>
          <a:p>
            <a:pPr algn="r"/>
            <a:r>
              <a:rPr lang="ru-RU" b="1" dirty="0" smtClean="0">
                <a:solidFill>
                  <a:srgbClr val="0070C0"/>
                </a:solidFill>
              </a:rPr>
              <a:t>Пересказ текста </a:t>
            </a:r>
            <a:endParaRPr lang="ru-RU" dirty="0"/>
          </a:p>
        </p:txBody>
      </p:sp>
      <p:sp>
        <p:nvSpPr>
          <p:cNvPr id="5122" name="Rectangle 2"/>
          <p:cNvSpPr>
            <a:spLocks noChangeArrowheads="1"/>
          </p:cNvSpPr>
          <p:nvPr/>
        </p:nvSpPr>
        <p:spPr bwMode="auto">
          <a:xfrm>
            <a:off x="214282" y="186278"/>
            <a:ext cx="871543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ru-RU" sz="2400" b="1" dirty="0" smtClean="0">
                <a:solidFill>
                  <a:schemeClr val="tx2">
                    <a:lumMod val="75000"/>
                  </a:schemeClr>
                </a:solidFill>
              </a:rPr>
              <a:t>Типы  пересказа</a:t>
            </a:r>
          </a:p>
          <a:p>
            <a:pPr marL="0" marR="0" lvl="0" indent="0" algn="ctr" defTabSz="914400" rtl="0" eaLnBrk="1" fontAlgn="base" latinLnBrk="0" hangingPunct="1">
              <a:lnSpc>
                <a:spcPct val="100000"/>
              </a:lnSpc>
              <a:spcBef>
                <a:spcPct val="0"/>
              </a:spcBef>
              <a:spcAft>
                <a:spcPct val="0"/>
              </a:spcAft>
              <a:buClrTx/>
              <a:buSzTx/>
              <a:buFontTx/>
              <a:buNone/>
              <a:tabLst/>
            </a:pPr>
            <a:endParaRPr lang="ru-RU" sz="2400" b="1" dirty="0" smtClean="0">
              <a:solidFill>
                <a:schemeClr val="tx2">
                  <a:lumMod val="75000"/>
                </a:schemeClr>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2800" b="1" dirty="0" smtClean="0">
                <a:solidFill>
                  <a:schemeClr val="tx2">
                    <a:lumMod val="75000"/>
                  </a:schemeClr>
                </a:solidFill>
              </a:rPr>
              <a:t>– Подробный</a:t>
            </a:r>
          </a:p>
          <a:p>
            <a:pPr marL="0" marR="0" lvl="0" indent="0" algn="l" defTabSz="914400" rtl="0" eaLnBrk="1" fontAlgn="base" latinLnBrk="0" hangingPunct="1">
              <a:lnSpc>
                <a:spcPct val="100000"/>
              </a:lnSpc>
              <a:spcBef>
                <a:spcPct val="0"/>
              </a:spcBef>
              <a:spcAft>
                <a:spcPct val="0"/>
              </a:spcAft>
              <a:buClrTx/>
              <a:buSzTx/>
              <a:buFontTx/>
              <a:buNone/>
              <a:tabLst/>
            </a:pPr>
            <a:r>
              <a:rPr lang="ru-RU" sz="2800" b="1" dirty="0" smtClean="0">
                <a:solidFill>
                  <a:schemeClr val="tx2">
                    <a:lumMod val="75000"/>
                  </a:schemeClr>
                </a:solidFill>
              </a:rPr>
              <a:t>– Близкий к тексту</a:t>
            </a:r>
          </a:p>
          <a:p>
            <a:pPr marL="0" marR="0" lvl="0" indent="0" algn="l" defTabSz="914400" rtl="0" eaLnBrk="0" fontAlgn="base" latinLnBrk="0" hangingPunct="0">
              <a:lnSpc>
                <a:spcPct val="100000"/>
              </a:lnSpc>
              <a:spcBef>
                <a:spcPct val="0"/>
              </a:spcBef>
              <a:spcAft>
                <a:spcPct val="0"/>
              </a:spcAft>
              <a:buClrTx/>
              <a:buSzTx/>
              <a:buFontTx/>
              <a:buNone/>
              <a:tabLst/>
            </a:pPr>
            <a:r>
              <a:rPr lang="ru-RU" sz="2800" b="1" dirty="0" smtClean="0">
                <a:solidFill>
                  <a:schemeClr val="tx2">
                    <a:lumMod val="75000"/>
                  </a:schemeClr>
                </a:solidFill>
              </a:rPr>
              <a:t>– Выборочный</a:t>
            </a:r>
          </a:p>
          <a:p>
            <a:pPr marL="0" marR="0" lvl="0" indent="0" algn="l" defTabSz="914400" rtl="0" eaLnBrk="0" fontAlgn="base" latinLnBrk="0" hangingPunct="0">
              <a:lnSpc>
                <a:spcPct val="100000"/>
              </a:lnSpc>
              <a:spcBef>
                <a:spcPct val="0"/>
              </a:spcBef>
              <a:spcAft>
                <a:spcPct val="0"/>
              </a:spcAft>
              <a:buClrTx/>
              <a:buSzTx/>
              <a:buFontTx/>
              <a:buNone/>
              <a:tabLst/>
            </a:pPr>
            <a:r>
              <a:rPr lang="ru-RU" sz="2800" b="1" dirty="0" smtClean="0">
                <a:solidFill>
                  <a:schemeClr val="tx2">
                    <a:lumMod val="75000"/>
                  </a:schemeClr>
                </a:solidFill>
              </a:rPr>
              <a:t>– Краткий</a:t>
            </a:r>
          </a:p>
          <a:p>
            <a:pPr marL="0" marR="0" lvl="0" indent="0" algn="l" defTabSz="914400" rtl="0" eaLnBrk="0" fontAlgn="base" latinLnBrk="0" hangingPunct="0">
              <a:lnSpc>
                <a:spcPct val="100000"/>
              </a:lnSpc>
              <a:spcBef>
                <a:spcPct val="0"/>
              </a:spcBef>
              <a:spcAft>
                <a:spcPct val="0"/>
              </a:spcAft>
              <a:buClrTx/>
              <a:buSzTx/>
              <a:buFontTx/>
              <a:buNone/>
              <a:tabLst/>
            </a:pPr>
            <a:r>
              <a:rPr lang="ru-RU" sz="2800" b="1" dirty="0" smtClean="0">
                <a:solidFill>
                  <a:schemeClr val="tx2">
                    <a:lumMod val="75000"/>
                  </a:schemeClr>
                </a:solidFill>
              </a:rPr>
              <a:t>–Творческий</a:t>
            </a:r>
          </a:p>
        </p:txBody>
      </p:sp>
      <p:pic>
        <p:nvPicPr>
          <p:cNvPr id="3074" name="Picture 2" descr="C:\Users\User\Desktop\children-with-the-book-vector.jpg"/>
          <p:cNvPicPr>
            <a:picLocks noChangeAspect="1" noChangeArrowheads="1"/>
          </p:cNvPicPr>
          <p:nvPr/>
        </p:nvPicPr>
        <p:blipFill>
          <a:blip r:embed="rId2" cstate="print">
            <a:clrChange>
              <a:clrFrom>
                <a:srgbClr val="FFFFFF"/>
              </a:clrFrom>
              <a:clrTo>
                <a:srgbClr val="FFFFFF">
                  <a:alpha val="0"/>
                </a:srgbClr>
              </a:clrTo>
            </a:clrChange>
          </a:blip>
          <a:srcRect l="2294" t="1389"/>
          <a:stretch>
            <a:fillRect/>
          </a:stretch>
        </p:blipFill>
        <p:spPr bwMode="auto">
          <a:xfrm>
            <a:off x="5357818" y="1785925"/>
            <a:ext cx="3786182" cy="50720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714356"/>
            <a:ext cx="8286808" cy="4031873"/>
          </a:xfrm>
          <a:prstGeom prst="rect">
            <a:avLst/>
          </a:prstGeom>
        </p:spPr>
        <p:txBody>
          <a:bodyPr wrap="square">
            <a:spAutoFit/>
          </a:bodyPr>
          <a:lstStyle/>
          <a:p>
            <a:pPr lvl="0" indent="450850" eaLnBrk="0" fontAlgn="base" hangingPunct="0">
              <a:spcBef>
                <a:spcPct val="0"/>
              </a:spcBef>
              <a:spcAft>
                <a:spcPct val="0"/>
              </a:spcAft>
            </a:pPr>
            <a:r>
              <a:rPr lang="ru-RU" sz="3200" b="1" dirty="0" smtClean="0">
                <a:solidFill>
                  <a:srgbClr val="0070C0"/>
                </a:solidFill>
              </a:rPr>
              <a:t>Подробный пересказ </a:t>
            </a:r>
            <a:r>
              <a:rPr lang="ru-RU" sz="2800" b="1" dirty="0" smtClean="0">
                <a:solidFill>
                  <a:schemeClr val="tx2">
                    <a:lumMod val="75000"/>
                  </a:schemeClr>
                </a:solidFill>
              </a:rPr>
              <a:t>– наиболее доступный детям вид пересказа, он помогает учить логике рассуждений, развивает речь ребенка, обогащает память, приучает детей фиксировать внимание на фактах произведения. Оценивая подробный пересказ, учитель прежде всего должен обращать внимание на передачу смысла каждой части и связей между ними, а не на механическое запоминание текста</a:t>
            </a:r>
            <a:r>
              <a:rPr lang="ru-RU" sz="2000" b="1" dirty="0" smtClean="0">
                <a:solidFill>
                  <a:schemeClr val="tx2">
                    <a:lumMod val="75000"/>
                  </a:schemeClr>
                </a:solidFill>
              </a:rPr>
              <a:t>.</a:t>
            </a:r>
          </a:p>
        </p:txBody>
      </p:sp>
      <p:sp>
        <p:nvSpPr>
          <p:cNvPr id="3" name="Прямоугольник 2"/>
          <p:cNvSpPr/>
          <p:nvPr/>
        </p:nvSpPr>
        <p:spPr>
          <a:xfrm>
            <a:off x="3660437" y="214290"/>
            <a:ext cx="5269281" cy="369332"/>
          </a:xfrm>
          <a:prstGeom prst="rect">
            <a:avLst/>
          </a:prstGeom>
        </p:spPr>
        <p:txBody>
          <a:bodyPr wrap="square">
            <a:spAutoFit/>
          </a:bodyPr>
          <a:lstStyle/>
          <a:p>
            <a:pPr algn="r"/>
            <a:r>
              <a:rPr lang="ru-RU" b="1" dirty="0" smtClean="0">
                <a:solidFill>
                  <a:srgbClr val="0070C0"/>
                </a:solidFill>
              </a:rPr>
              <a:t>Пересказ текста </a:t>
            </a:r>
            <a:endParaRPr lang="ru-RU" dirty="0"/>
          </a:p>
        </p:txBody>
      </p:sp>
      <p:pic>
        <p:nvPicPr>
          <p:cNvPr id="4099" name="Picture 3" descr="C:\Users\User\Desktop\Рисунок-дети-читают-книгу-013.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6143636" y="4143356"/>
            <a:ext cx="2714644" cy="271464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60437" y="214290"/>
            <a:ext cx="5269281" cy="369332"/>
          </a:xfrm>
          <a:prstGeom prst="rect">
            <a:avLst/>
          </a:prstGeom>
        </p:spPr>
        <p:txBody>
          <a:bodyPr wrap="square">
            <a:spAutoFit/>
          </a:bodyPr>
          <a:lstStyle/>
          <a:p>
            <a:pPr algn="r"/>
            <a:r>
              <a:rPr lang="ru-RU" b="1" dirty="0" smtClean="0">
                <a:solidFill>
                  <a:srgbClr val="0070C0"/>
                </a:solidFill>
              </a:rPr>
              <a:t>Пересказ текста </a:t>
            </a:r>
            <a:endParaRPr lang="ru-RU" dirty="0"/>
          </a:p>
        </p:txBody>
      </p:sp>
      <p:sp>
        <p:nvSpPr>
          <p:cNvPr id="4" name="Прямоугольник 3"/>
          <p:cNvSpPr/>
          <p:nvPr/>
        </p:nvSpPr>
        <p:spPr>
          <a:xfrm>
            <a:off x="214282" y="571480"/>
            <a:ext cx="8929718" cy="5935286"/>
          </a:xfrm>
          <a:prstGeom prst="rect">
            <a:avLst/>
          </a:prstGeom>
        </p:spPr>
        <p:txBody>
          <a:bodyPr wrap="square">
            <a:spAutoFit/>
          </a:bodyPr>
          <a:lstStyle/>
          <a:p>
            <a:pPr lvl="0" indent="450850" eaLnBrk="0" fontAlgn="base" hangingPunct="0">
              <a:spcBef>
                <a:spcPct val="0"/>
              </a:spcBef>
              <a:spcAft>
                <a:spcPct val="0"/>
              </a:spcAft>
            </a:pPr>
            <a:r>
              <a:rPr lang="ru-RU" sz="3200" b="1" dirty="0" smtClean="0">
                <a:solidFill>
                  <a:srgbClr val="0070C0"/>
                </a:solidFill>
              </a:rPr>
              <a:t>Пересказ, близкий к тексту </a:t>
            </a:r>
            <a:r>
              <a:rPr lang="ru-RU" sz="2800" b="1" dirty="0" smtClean="0">
                <a:solidFill>
                  <a:srgbClr val="002060"/>
                </a:solidFill>
              </a:rPr>
              <a:t>, используется при работе над лирической прозой или художественным описанием. В данном случае рекомендуется обратить внимание детей на особую лексику произведения, а также на поэтические приемы, которыми воспользовался автор, создавая художественные образы. Обучая такому виду пересказа, следует добиваться от детей включения в речь слов и оборотов из текста, употребления синтаксических конструкций, имеющих место в произведении. Критерием оценки будет умение ребенка воссоздать в своем пересказе эмоциональный тон произведения, воспользовавшись изобразительно-выразительными средствами.</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60437" y="214290"/>
            <a:ext cx="5269281" cy="369332"/>
          </a:xfrm>
          <a:prstGeom prst="rect">
            <a:avLst/>
          </a:prstGeom>
        </p:spPr>
        <p:txBody>
          <a:bodyPr wrap="square">
            <a:spAutoFit/>
          </a:bodyPr>
          <a:lstStyle/>
          <a:p>
            <a:pPr algn="r"/>
            <a:r>
              <a:rPr lang="ru-RU" b="1" dirty="0" smtClean="0">
                <a:solidFill>
                  <a:srgbClr val="0070C0"/>
                </a:solidFill>
              </a:rPr>
              <a:t>Пересказ текста </a:t>
            </a:r>
            <a:endParaRPr lang="ru-RU" dirty="0"/>
          </a:p>
        </p:txBody>
      </p:sp>
      <p:sp>
        <p:nvSpPr>
          <p:cNvPr id="4" name="Прямоугольник 3"/>
          <p:cNvSpPr/>
          <p:nvPr/>
        </p:nvSpPr>
        <p:spPr>
          <a:xfrm>
            <a:off x="214282" y="857232"/>
            <a:ext cx="8929718" cy="5324535"/>
          </a:xfrm>
          <a:prstGeom prst="rect">
            <a:avLst/>
          </a:prstGeom>
        </p:spPr>
        <p:txBody>
          <a:bodyPr wrap="square">
            <a:spAutoFit/>
          </a:bodyPr>
          <a:lstStyle/>
          <a:p>
            <a:pPr lvl="0" indent="450850" eaLnBrk="0" fontAlgn="base" hangingPunct="0">
              <a:spcBef>
                <a:spcPct val="0"/>
              </a:spcBef>
              <a:spcAft>
                <a:spcPct val="0"/>
              </a:spcAft>
            </a:pPr>
            <a:r>
              <a:rPr lang="ru-RU" sz="3200" b="1" dirty="0" smtClean="0">
                <a:solidFill>
                  <a:srgbClr val="0070C0"/>
                </a:solidFill>
              </a:rPr>
              <a:t>Выборочный пересказ</a:t>
            </a:r>
            <a:r>
              <a:rPr lang="ru-RU" sz="2800" b="1" dirty="0" smtClean="0">
                <a:solidFill>
                  <a:srgbClr val="002060"/>
                </a:solidFill>
              </a:rPr>
              <a:t> удобен в том случае, если надо:</a:t>
            </a:r>
          </a:p>
          <a:p>
            <a:pPr lvl="0" indent="450850" eaLnBrk="0" fontAlgn="base" hangingPunct="0">
              <a:spcBef>
                <a:spcPct val="0"/>
              </a:spcBef>
              <a:spcAft>
                <a:spcPct val="0"/>
              </a:spcAft>
            </a:pPr>
            <a:r>
              <a:rPr lang="ru-RU" sz="2800" b="1" dirty="0" smtClean="0">
                <a:solidFill>
                  <a:srgbClr val="002060"/>
                </a:solidFill>
              </a:rPr>
              <a:t>– привлечь внимание детей к одному эпизоду произведения, например к кульминации повествования;</a:t>
            </a:r>
          </a:p>
          <a:p>
            <a:pPr lvl="0" indent="450850" eaLnBrk="0" fontAlgn="base" hangingPunct="0">
              <a:spcBef>
                <a:spcPct val="0"/>
              </a:spcBef>
              <a:spcAft>
                <a:spcPct val="0"/>
              </a:spcAft>
            </a:pPr>
            <a:r>
              <a:rPr lang="ru-RU" sz="2800" b="1" dirty="0" smtClean="0">
                <a:solidFill>
                  <a:srgbClr val="002060"/>
                </a:solidFill>
              </a:rPr>
              <a:t>– учить маленьких читателей вычленять в произведении отдельные события; </a:t>
            </a:r>
          </a:p>
          <a:p>
            <a:pPr lvl="0" indent="450850" eaLnBrk="0" fontAlgn="base" hangingPunct="0">
              <a:spcBef>
                <a:spcPct val="0"/>
              </a:spcBef>
              <a:spcAft>
                <a:spcPct val="0"/>
              </a:spcAft>
            </a:pPr>
            <a:r>
              <a:rPr lang="ru-RU" sz="2800" b="1" dirty="0" smtClean="0">
                <a:solidFill>
                  <a:srgbClr val="002060"/>
                </a:solidFill>
              </a:rPr>
              <a:t>– помочь проследить отдельные мотивы;</a:t>
            </a:r>
          </a:p>
          <a:p>
            <a:pPr lvl="0" indent="450850" eaLnBrk="0" fontAlgn="base" hangingPunct="0">
              <a:spcBef>
                <a:spcPct val="0"/>
              </a:spcBef>
              <a:spcAft>
                <a:spcPct val="0"/>
              </a:spcAft>
            </a:pPr>
            <a:r>
              <a:rPr lang="ru-RU" sz="2800" b="1" dirty="0" smtClean="0">
                <a:solidFill>
                  <a:srgbClr val="002060"/>
                </a:solidFill>
              </a:rPr>
              <a:t>– отобрать материал для характеристики героя и т. п.</a:t>
            </a:r>
          </a:p>
          <a:p>
            <a:pPr lvl="0" indent="450850" eaLnBrk="0" fontAlgn="base" hangingPunct="0">
              <a:spcBef>
                <a:spcPct val="0"/>
              </a:spcBef>
              <a:spcAft>
                <a:spcPct val="0"/>
              </a:spcAft>
            </a:pPr>
            <a:endParaRPr lang="ru-RU" sz="2800" b="1" dirty="0" smtClean="0">
              <a:solidFill>
                <a:srgbClr val="002060"/>
              </a:solidFill>
            </a:endParaRPr>
          </a:p>
          <a:p>
            <a:pPr lvl="0" indent="450850" eaLnBrk="0" fontAlgn="base" hangingPunct="0">
              <a:spcBef>
                <a:spcPct val="0"/>
              </a:spcBef>
              <a:spcAft>
                <a:spcPct val="0"/>
              </a:spcAft>
            </a:pPr>
            <a:r>
              <a:rPr lang="ru-RU" sz="2800" b="1" dirty="0" smtClean="0">
                <a:solidFill>
                  <a:srgbClr val="002060"/>
                </a:solidFill>
              </a:rPr>
              <a:t>Удачным следует считать тот пересказ, в котором наиболее точно выполнена указанная учебная задача.</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660437" y="0"/>
            <a:ext cx="5269281" cy="369332"/>
          </a:xfrm>
          <a:prstGeom prst="rect">
            <a:avLst/>
          </a:prstGeom>
        </p:spPr>
        <p:txBody>
          <a:bodyPr wrap="square">
            <a:spAutoFit/>
          </a:bodyPr>
          <a:lstStyle/>
          <a:p>
            <a:pPr algn="r"/>
            <a:r>
              <a:rPr lang="ru-RU" b="1" dirty="0" smtClean="0">
                <a:solidFill>
                  <a:srgbClr val="0070C0"/>
                </a:solidFill>
              </a:rPr>
              <a:t>Пересказ текста </a:t>
            </a:r>
            <a:endParaRPr lang="ru-RU" dirty="0"/>
          </a:p>
        </p:txBody>
      </p:sp>
      <p:sp>
        <p:nvSpPr>
          <p:cNvPr id="4" name="Прямоугольник 3"/>
          <p:cNvSpPr/>
          <p:nvPr/>
        </p:nvSpPr>
        <p:spPr>
          <a:xfrm>
            <a:off x="214282" y="357166"/>
            <a:ext cx="8715436" cy="6277511"/>
          </a:xfrm>
          <a:prstGeom prst="rect">
            <a:avLst/>
          </a:prstGeom>
        </p:spPr>
        <p:txBody>
          <a:bodyPr wrap="square">
            <a:spAutoFit/>
          </a:bodyPr>
          <a:lstStyle/>
          <a:p>
            <a:pPr lvl="0" indent="450850" fontAlgn="base">
              <a:spcBef>
                <a:spcPct val="0"/>
              </a:spcBef>
              <a:spcAft>
                <a:spcPct val="0"/>
              </a:spcAft>
            </a:pPr>
            <a:r>
              <a:rPr lang="ru-RU" sz="2800" b="1" dirty="0" smtClean="0">
                <a:solidFill>
                  <a:srgbClr val="0070C0"/>
                </a:solidFill>
              </a:rPr>
              <a:t>Краткий пересказ </a:t>
            </a:r>
            <a:r>
              <a:rPr lang="ru-RU" sz="2400" b="1" dirty="0" smtClean="0">
                <a:solidFill>
                  <a:srgbClr val="0070C0"/>
                </a:solidFill>
              </a:rPr>
              <a:t>– </a:t>
            </a:r>
            <a:r>
              <a:rPr lang="ru-RU" sz="2400" b="1" dirty="0" smtClean="0">
                <a:solidFill>
                  <a:srgbClr val="002060"/>
                </a:solidFill>
              </a:rPr>
              <a:t>наиболее трудный для освоения младшими школьниками вид пересказа, так как при его подготовке требуется выявить в тексте самые существенные детали и передать их в собственной речи. Краткому пересказу нужно целенаправленно учить на уроках чтения. Принято говорить о двух вариантах работы над сокращением текста:</a:t>
            </a:r>
          </a:p>
          <a:p>
            <a:pPr lvl="0" indent="450850" eaLnBrk="0" fontAlgn="base" hangingPunct="0">
              <a:spcBef>
                <a:spcPct val="0"/>
              </a:spcBef>
              <a:spcAft>
                <a:spcPct val="0"/>
              </a:spcAft>
            </a:pPr>
            <a:r>
              <a:rPr lang="ru-RU" sz="2400" b="1" dirty="0" smtClean="0">
                <a:solidFill>
                  <a:srgbClr val="002060"/>
                </a:solidFill>
              </a:rPr>
              <a:t>– логической переработке текста, основанной на выявлении главного в каждой части текста с последующим созданием «сжатого текста»;</a:t>
            </a:r>
          </a:p>
          <a:p>
            <a:pPr lvl="0" indent="450850" eaLnBrk="0" fontAlgn="base" hangingPunct="0">
              <a:spcBef>
                <a:spcPct val="0"/>
              </a:spcBef>
              <a:spcAft>
                <a:spcPct val="0"/>
              </a:spcAft>
            </a:pPr>
            <a:r>
              <a:rPr lang="ru-RU" sz="2400" b="1" dirty="0" smtClean="0">
                <a:solidFill>
                  <a:srgbClr val="002060"/>
                </a:solidFill>
              </a:rPr>
              <a:t>– расширении составленного плана до объема «малого текста».</a:t>
            </a:r>
          </a:p>
          <a:p>
            <a:pPr lvl="0" indent="450850" eaLnBrk="0" fontAlgn="base" hangingPunct="0">
              <a:spcBef>
                <a:spcPct val="0"/>
              </a:spcBef>
              <a:spcAft>
                <a:spcPct val="0"/>
              </a:spcAft>
            </a:pPr>
            <a:r>
              <a:rPr lang="ru-RU" sz="2400" b="1" dirty="0" smtClean="0">
                <a:solidFill>
                  <a:srgbClr val="002060"/>
                </a:solidFill>
              </a:rPr>
              <a:t>Оценивая краткий пересказ, учитель в первую очередь должен обращать внимание на сохранение идейной направленности произведения, логическую последовательность и взаимосвязь отобранных отрывков, а также на их речевое оформление.</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20228"/>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МЕТОДИКА</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РАЗВИТИЯ</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РЕЧИ</a:t>
            </a:r>
            <a:r>
              <a:rPr kumimoji="0" lang="ru-RU" sz="2400" b="0" i="0" u="none" strike="noStrike" cap="none" normalizeH="0" baseline="0" dirty="0" smtClean="0">
                <a:ln>
                  <a:noFill/>
                </a:ln>
                <a:solidFill>
                  <a:srgbClr val="00206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rPr>
              <a:t>УЧАЩИХСЯ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dirty="0" smtClean="0">
              <a:ln>
                <a:noFill/>
              </a:ln>
              <a:solidFill>
                <a:srgbClr val="002060"/>
              </a:solidFill>
              <a:effectLst/>
              <a:latin typeface="+mj-lt"/>
              <a:ea typeface="Comic Sans MS" pitchFamily="66" charset="0"/>
              <a:cs typeface="Comic Sans MS" pitchFamily="66" charset="0"/>
            </a:endParaRPr>
          </a:p>
          <a:p>
            <a:pPr algn="ctr" fontAlgn="base">
              <a:spcBef>
                <a:spcPct val="0"/>
              </a:spcBef>
              <a:spcAft>
                <a:spcPct val="0"/>
              </a:spcAft>
            </a:pPr>
            <a:r>
              <a:rPr lang="ru-RU" b="1" dirty="0" smtClean="0">
                <a:solidFill>
                  <a:srgbClr val="002060"/>
                </a:solidFill>
                <a:latin typeface="Arial" pitchFamily="34" charset="0"/>
                <a:ea typeface="Comic Sans MS" pitchFamily="66" charset="0"/>
                <a:cs typeface="Comic Sans MS" pitchFamily="66" charset="0"/>
              </a:rPr>
              <a:t>Глава</a:t>
            </a:r>
            <a:r>
              <a:rPr lang="ru-RU" dirty="0" smtClean="0">
                <a:solidFill>
                  <a:srgbClr val="002060"/>
                </a:solidFill>
                <a:latin typeface="Arial" pitchFamily="34" charset="0"/>
                <a:ea typeface="Comic Sans MS" pitchFamily="66" charset="0"/>
                <a:cs typeface="Comic Sans MS" pitchFamily="66" charset="0"/>
              </a:rPr>
              <a:t> </a:t>
            </a:r>
            <a:r>
              <a:rPr lang="ru-RU" b="1" dirty="0" smtClean="0">
                <a:solidFill>
                  <a:srgbClr val="002060"/>
                </a:solidFill>
                <a:latin typeface="Arial" pitchFamily="34" charset="0"/>
                <a:ea typeface="Comic Sans MS" pitchFamily="66" charset="0"/>
                <a:cs typeface="Comic Sans MS" pitchFamily="66" charset="0"/>
              </a:rPr>
              <a:t>4.</a:t>
            </a:r>
            <a:r>
              <a:rPr lang="ru-RU" dirty="0" smtClean="0">
                <a:solidFill>
                  <a:srgbClr val="002060"/>
                </a:solidFill>
                <a:latin typeface="Arial" pitchFamily="34" charset="0"/>
                <a:ea typeface="Comic Sans MS" pitchFamily="66" charset="0"/>
                <a:cs typeface="Comic Sans MS" pitchFamily="66" charset="0"/>
              </a:rPr>
              <a:t> </a:t>
            </a:r>
            <a:r>
              <a:rPr lang="ru-RU" b="1" dirty="0" smtClean="0">
                <a:solidFill>
                  <a:srgbClr val="002060"/>
                </a:solidFill>
                <a:latin typeface="Arial" pitchFamily="34" charset="0"/>
                <a:ea typeface="Comic Sans MS" pitchFamily="66" charset="0"/>
                <a:cs typeface="Comic Sans MS" pitchFamily="66" charset="0"/>
              </a:rPr>
              <a:t>МЕТОДЫ</a:t>
            </a:r>
            <a:r>
              <a:rPr lang="ru-RU" dirty="0" smtClean="0">
                <a:solidFill>
                  <a:srgbClr val="002060"/>
                </a:solidFill>
                <a:latin typeface="Arial" pitchFamily="34" charset="0"/>
                <a:ea typeface="Comic Sans MS" pitchFamily="66" charset="0"/>
                <a:cs typeface="Comic Sans MS" pitchFamily="66" charset="0"/>
              </a:rPr>
              <a:t> </a:t>
            </a:r>
            <a:r>
              <a:rPr lang="ru-RU" b="1" dirty="0" smtClean="0">
                <a:solidFill>
                  <a:srgbClr val="002060"/>
                </a:solidFill>
                <a:latin typeface="Arial" pitchFamily="34" charset="0"/>
                <a:ea typeface="Comic Sans MS" pitchFamily="66" charset="0"/>
                <a:cs typeface="Comic Sans MS" pitchFamily="66" charset="0"/>
              </a:rPr>
              <a:t>РАЗВИТИЯ</a:t>
            </a:r>
            <a:r>
              <a:rPr lang="ru-RU" dirty="0" smtClean="0">
                <a:solidFill>
                  <a:srgbClr val="002060"/>
                </a:solidFill>
                <a:latin typeface="Arial" pitchFamily="34" charset="0"/>
                <a:ea typeface="Comic Sans MS" pitchFamily="66" charset="0"/>
                <a:cs typeface="Comic Sans MS" pitchFamily="66" charset="0"/>
              </a:rPr>
              <a:t> </a:t>
            </a:r>
            <a:r>
              <a:rPr lang="ru-RU" b="1" dirty="0" smtClean="0">
                <a:solidFill>
                  <a:srgbClr val="002060"/>
                </a:solidFill>
                <a:latin typeface="Arial" pitchFamily="34" charset="0"/>
                <a:ea typeface="Comic Sans MS" pitchFamily="66" charset="0"/>
                <a:cs typeface="Comic Sans MS" pitchFamily="66" charset="0"/>
              </a:rPr>
              <a:t>РЕЧИ</a:t>
            </a:r>
            <a:r>
              <a:rPr lang="ru-RU" dirty="0" smtClean="0">
                <a:solidFill>
                  <a:srgbClr val="002060"/>
                </a:solidFill>
                <a:latin typeface="Arial" pitchFamily="34" charset="0"/>
                <a:ea typeface="Comic Sans MS" pitchFamily="66" charset="0"/>
                <a:cs typeface="Comic Sans MS" pitchFamily="66" charset="0"/>
              </a:rPr>
              <a:t> </a:t>
            </a:r>
            <a:r>
              <a:rPr lang="ru-RU" b="1" dirty="0" smtClean="0">
                <a:solidFill>
                  <a:srgbClr val="002060"/>
                </a:solidFill>
                <a:latin typeface="Arial" pitchFamily="34" charset="0"/>
                <a:ea typeface="Comic Sans MS" pitchFamily="66" charset="0"/>
                <a:cs typeface="Comic Sans MS" pitchFamily="66" charset="0"/>
              </a:rPr>
              <a:t>УЧАЩИХСЯ</a:t>
            </a:r>
            <a:endParaRPr lang="ru-RU" dirty="0" smtClean="0">
              <a:solidFill>
                <a:srgbClr val="002060"/>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2060"/>
              </a:solidFill>
              <a:effectLst/>
              <a:latin typeface="+mj-lt"/>
              <a:cs typeface="Arial" pitchFamily="34" charset="0"/>
            </a:endParaRPr>
          </a:p>
        </p:txBody>
      </p:sp>
      <p:sp>
        <p:nvSpPr>
          <p:cNvPr id="5" name="Прямоугольник 4"/>
          <p:cNvSpPr/>
          <p:nvPr/>
        </p:nvSpPr>
        <p:spPr>
          <a:xfrm>
            <a:off x="214282" y="1214422"/>
            <a:ext cx="8929718" cy="5816977"/>
          </a:xfrm>
          <a:prstGeom prst="rect">
            <a:avLst/>
          </a:prstGeom>
        </p:spPr>
        <p:txBody>
          <a:bodyPr wrap="square">
            <a:spAutoFit/>
          </a:bodyPr>
          <a:lstStyle/>
          <a:p>
            <a:pPr marL="457200" indent="-457200">
              <a:buAutoNum type="arabicPeriod"/>
            </a:pPr>
            <a:r>
              <a:rPr lang="ru-RU" sz="2800" b="1" dirty="0" err="1" smtClean="0">
                <a:solidFill>
                  <a:srgbClr val="0070C0"/>
                </a:solidFill>
              </a:rPr>
              <a:t>Имитативный</a:t>
            </a:r>
            <a:r>
              <a:rPr lang="ru-RU" sz="2800" b="1" dirty="0" smtClean="0">
                <a:solidFill>
                  <a:srgbClr val="0070C0"/>
                </a:solidFill>
              </a:rPr>
              <a:t> метод </a:t>
            </a:r>
            <a:r>
              <a:rPr lang="ru-RU" sz="2400" b="1" dirty="0" smtClean="0">
                <a:solidFill>
                  <a:srgbClr val="002060"/>
                </a:solidFill>
              </a:rPr>
              <a:t>(обучение по образцам: пересказ текста, письменные изложения, различные рассказы и письменные сочинения по аналогии с прочитанным ). </a:t>
            </a:r>
          </a:p>
          <a:p>
            <a:pPr marL="457200" indent="-457200">
              <a:buAutoNum type="arabicPeriod"/>
            </a:pPr>
            <a:r>
              <a:rPr lang="ru-RU" sz="2800" b="1" dirty="0" smtClean="0">
                <a:solidFill>
                  <a:srgbClr val="0070C0"/>
                </a:solidFill>
              </a:rPr>
              <a:t>Коммуникативные</a:t>
            </a:r>
            <a:r>
              <a:rPr lang="ru-RU" sz="2800" dirty="0" smtClean="0">
                <a:solidFill>
                  <a:srgbClr val="0070C0"/>
                </a:solidFill>
              </a:rPr>
              <a:t> </a:t>
            </a:r>
            <a:r>
              <a:rPr lang="ru-RU" sz="2800" b="1" dirty="0" smtClean="0">
                <a:solidFill>
                  <a:srgbClr val="0070C0"/>
                </a:solidFill>
              </a:rPr>
              <a:t>методы </a:t>
            </a:r>
            <a:r>
              <a:rPr lang="ru-RU" sz="2400" b="1" dirty="0" smtClean="0">
                <a:solidFill>
                  <a:srgbClr val="002060"/>
                </a:solidFill>
              </a:rPr>
              <a:t>(предполагает систему умений учащихся, реализуемых (и формирующихся) в процессе различного рода письменных и устных речевых упражнений – сочинений и пр.).</a:t>
            </a:r>
          </a:p>
          <a:p>
            <a:pPr marL="457200" indent="-457200">
              <a:buFontTx/>
              <a:buAutoNum type="arabicPeriod"/>
            </a:pPr>
            <a:r>
              <a:rPr lang="ru-RU" sz="2800" b="1" dirty="0" smtClean="0">
                <a:solidFill>
                  <a:srgbClr val="0070C0"/>
                </a:solidFill>
              </a:rPr>
              <a:t>Метод</a:t>
            </a:r>
            <a:r>
              <a:rPr lang="ru-RU" sz="2800" dirty="0" smtClean="0">
                <a:solidFill>
                  <a:srgbClr val="0070C0"/>
                </a:solidFill>
              </a:rPr>
              <a:t> </a:t>
            </a:r>
            <a:r>
              <a:rPr lang="ru-RU" sz="2800" b="1" dirty="0" smtClean="0">
                <a:solidFill>
                  <a:srgbClr val="0070C0"/>
                </a:solidFill>
              </a:rPr>
              <a:t>конструировании </a:t>
            </a:r>
            <a:r>
              <a:rPr lang="ru-RU" sz="2800" b="1" dirty="0" smtClean="0">
                <a:solidFill>
                  <a:srgbClr val="002060"/>
                </a:solidFill>
              </a:rPr>
              <a:t>(</a:t>
            </a:r>
            <a:r>
              <a:rPr lang="ru-RU" sz="2400" b="1" dirty="0" smtClean="0">
                <a:solidFill>
                  <a:srgbClr val="002060"/>
                </a:solidFill>
              </a:rPr>
              <a:t>вытекает из дидактической (и психологической) установки: новые способы деятельности учащегося, его новые умения формируются на основе правил, закономерностей, т. е. на базе теории по такой схеме: общая теория → правила → алгоритм → действие → тренинг).</a:t>
            </a:r>
            <a:endParaRPr lang="ru-RU" sz="2800" b="1" dirty="0" smtClean="0">
              <a:solidFill>
                <a:srgbClr val="002060"/>
              </a:solidFill>
            </a:endParaRPr>
          </a:p>
          <a:p>
            <a:pPr marL="457200" indent="-457200">
              <a:buFontTx/>
              <a:buAutoNum type="arabicPeriod"/>
            </a:pPr>
            <a:endParaRPr lang="ru-RU" sz="2400" dirty="0" smtClean="0">
              <a:solidFill>
                <a:srgbClr val="0070C0"/>
              </a:solidFill>
            </a:endParaRPr>
          </a:p>
          <a:p>
            <a:pPr marL="457200" indent="-457200">
              <a:buAutoNum type="arabicPeriod"/>
            </a:pPr>
            <a:endParaRPr lang="ru-RU" sz="2400" b="1" dirty="0">
              <a:solidFill>
                <a:srgbClr val="0070C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31515"/>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ru-RU" sz="2000" b="1" dirty="0" smtClean="0">
                <a:solidFill>
                  <a:srgbClr val="002060"/>
                </a:solidFill>
                <a:latin typeface="+mj-lt"/>
                <a:ea typeface="Comic Sans MS" pitchFamily="66" charset="0"/>
                <a:cs typeface="Comic Sans MS" pitchFamily="66" charset="0"/>
              </a:rPr>
              <a:t>МЕТОДИКА Р</a:t>
            </a:r>
            <a:r>
              <a:rPr lang="ru-RU" b="1" dirty="0" smtClean="0">
                <a:solidFill>
                  <a:srgbClr val="002060"/>
                </a:solidFill>
                <a:latin typeface="+mj-lt"/>
                <a:ea typeface="Comic Sans MS" pitchFamily="66" charset="0"/>
                <a:cs typeface="Comic Sans MS" pitchFamily="66" charset="0"/>
              </a:rPr>
              <a:t>АЗВИТИЯ РЕЧИ УЧАЩИХСЯ</a:t>
            </a:r>
          </a:p>
          <a:p>
            <a:pPr algn="ctr" fontAlgn="base">
              <a:spcBef>
                <a:spcPct val="0"/>
              </a:spcBef>
              <a:spcAft>
                <a:spcPct val="0"/>
              </a:spcAft>
            </a:pPr>
            <a:endParaRPr lang="ru-RU" b="1" dirty="0" smtClean="0">
              <a:solidFill>
                <a:srgbClr val="002060"/>
              </a:solidFill>
              <a:latin typeface="+mj-lt"/>
              <a:ea typeface="Comic Sans MS" pitchFamily="66" charset="0"/>
              <a:cs typeface="Comic Sans MS" pitchFamily="66"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b="1" dirty="0" smtClean="0">
                <a:solidFill>
                  <a:srgbClr val="002060"/>
                </a:solidFill>
                <a:latin typeface="+mj-lt"/>
              </a:rPr>
              <a:t>Глава 6. УРОВЕНЬ ТЕКСТА В РАЗВИТИИ РЕЧИ</a:t>
            </a:r>
          </a:p>
          <a:p>
            <a:pPr algn="ctr" fontAlgn="base">
              <a:spcBef>
                <a:spcPct val="0"/>
              </a:spcBef>
              <a:spcAft>
                <a:spcPct val="0"/>
              </a:spcAft>
            </a:pPr>
            <a:r>
              <a:rPr lang="ru-RU" sz="2400" b="1" dirty="0" smtClean="0">
                <a:solidFill>
                  <a:srgbClr val="0070C0"/>
                </a:solidFill>
              </a:rPr>
              <a:t>Пересказы</a:t>
            </a:r>
            <a:r>
              <a:rPr lang="ru-RU" sz="2400" dirty="0" smtClean="0">
                <a:solidFill>
                  <a:srgbClr val="0070C0"/>
                </a:solidFill>
              </a:rPr>
              <a:t> </a:t>
            </a:r>
            <a:r>
              <a:rPr lang="ru-RU" sz="2400" b="1" dirty="0" smtClean="0">
                <a:solidFill>
                  <a:srgbClr val="0070C0"/>
                </a:solidFill>
              </a:rPr>
              <a:t>и</a:t>
            </a:r>
            <a:r>
              <a:rPr lang="ru-RU" sz="2400" dirty="0" smtClean="0">
                <a:solidFill>
                  <a:srgbClr val="0070C0"/>
                </a:solidFill>
              </a:rPr>
              <a:t> </a:t>
            </a:r>
            <a:r>
              <a:rPr lang="ru-RU" sz="2400" b="1" dirty="0" smtClean="0">
                <a:solidFill>
                  <a:srgbClr val="0070C0"/>
                </a:solidFill>
              </a:rPr>
              <a:t>изложения,</a:t>
            </a:r>
            <a:r>
              <a:rPr lang="ru-RU" sz="2400" dirty="0" smtClean="0">
                <a:solidFill>
                  <a:srgbClr val="0070C0"/>
                </a:solidFill>
              </a:rPr>
              <a:t> </a:t>
            </a:r>
            <a:r>
              <a:rPr lang="ru-RU" sz="2400" b="1" dirty="0" smtClean="0">
                <a:solidFill>
                  <a:srgbClr val="0070C0"/>
                </a:solidFill>
              </a:rPr>
              <a:t>их</a:t>
            </a:r>
            <a:r>
              <a:rPr lang="ru-RU" sz="2400" dirty="0" smtClean="0">
                <a:solidFill>
                  <a:srgbClr val="0070C0"/>
                </a:solidFill>
              </a:rPr>
              <a:t> </a:t>
            </a:r>
            <a:r>
              <a:rPr lang="ru-RU" sz="2400" b="1" dirty="0" smtClean="0">
                <a:solidFill>
                  <a:srgbClr val="0070C0"/>
                </a:solidFill>
              </a:rPr>
              <a:t>значение,</a:t>
            </a:r>
            <a:r>
              <a:rPr lang="ru-RU" sz="2400" dirty="0" smtClean="0">
                <a:solidFill>
                  <a:srgbClr val="0070C0"/>
                </a:solidFill>
              </a:rPr>
              <a:t> </a:t>
            </a:r>
            <a:r>
              <a:rPr lang="ru-RU" sz="2400" b="1" dirty="0" smtClean="0">
                <a:solidFill>
                  <a:srgbClr val="0070C0"/>
                </a:solidFill>
              </a:rPr>
              <a:t>цели</a:t>
            </a:r>
            <a:r>
              <a:rPr lang="ru-RU" sz="2400" dirty="0" smtClean="0">
                <a:solidFill>
                  <a:srgbClr val="0070C0"/>
                </a:solidFill>
              </a:rPr>
              <a:t> </a:t>
            </a:r>
            <a:r>
              <a:rPr lang="ru-RU" sz="2400" b="1" dirty="0" smtClean="0">
                <a:solidFill>
                  <a:srgbClr val="0070C0"/>
                </a:solidFill>
              </a:rPr>
              <a:t>и</a:t>
            </a:r>
            <a:r>
              <a:rPr lang="ru-RU" sz="2400" dirty="0" smtClean="0">
                <a:solidFill>
                  <a:srgbClr val="0070C0"/>
                </a:solidFill>
              </a:rPr>
              <a:t> </a:t>
            </a:r>
            <a:r>
              <a:rPr lang="ru-RU" sz="2400" b="1" dirty="0" smtClean="0">
                <a:solidFill>
                  <a:srgbClr val="0070C0"/>
                </a:solidFill>
              </a:rPr>
              <a:t>виды</a:t>
            </a:r>
            <a:endParaRPr lang="ru-RU" sz="2400" dirty="0" smtClean="0">
              <a:solidFill>
                <a:srgbClr val="0070C0"/>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smtClean="0">
              <a:solidFill>
                <a:srgbClr val="002060"/>
              </a:solidFill>
              <a:latin typeface="+mj-lt"/>
            </a:endParaRPr>
          </a:p>
        </p:txBody>
      </p:sp>
      <p:sp>
        <p:nvSpPr>
          <p:cNvPr id="4" name="Прямоугольник 3"/>
          <p:cNvSpPr/>
          <p:nvPr/>
        </p:nvSpPr>
        <p:spPr>
          <a:xfrm>
            <a:off x="428596" y="1285860"/>
            <a:ext cx="7643866" cy="400110"/>
          </a:xfrm>
          <a:prstGeom prst="rect">
            <a:avLst/>
          </a:prstGeom>
        </p:spPr>
        <p:txBody>
          <a:bodyPr wrap="square">
            <a:spAutoFit/>
          </a:bodyPr>
          <a:lstStyle/>
          <a:p>
            <a:r>
              <a:rPr lang="ru-RU" sz="2000" b="1" dirty="0" smtClean="0">
                <a:solidFill>
                  <a:srgbClr val="002060"/>
                </a:solidFill>
              </a:rPr>
              <a:t>Письменные пересказы принято называть </a:t>
            </a:r>
            <a:r>
              <a:rPr lang="ru-RU" sz="2000" b="1" dirty="0" smtClean="0">
                <a:solidFill>
                  <a:srgbClr val="0070C0"/>
                </a:solidFill>
              </a:rPr>
              <a:t>изложениями.</a:t>
            </a:r>
            <a:r>
              <a:rPr lang="ru-RU" sz="2000" b="1" dirty="0" smtClean="0">
                <a:solidFill>
                  <a:srgbClr val="002060"/>
                </a:solidFill>
              </a:rPr>
              <a:t> </a:t>
            </a:r>
            <a:endParaRPr lang="ru-RU" sz="2000" b="1" dirty="0">
              <a:solidFill>
                <a:srgbClr val="002060"/>
              </a:solidFill>
            </a:endParaRPr>
          </a:p>
        </p:txBody>
      </p:sp>
      <p:sp>
        <p:nvSpPr>
          <p:cNvPr id="3074" name="Rectangle 2"/>
          <p:cNvSpPr>
            <a:spLocks noChangeArrowheads="1"/>
          </p:cNvSpPr>
          <p:nvPr/>
        </p:nvSpPr>
        <p:spPr bwMode="auto">
          <a:xfrm>
            <a:off x="214282" y="1571612"/>
            <a:ext cx="892971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lang="ru-RU" b="1" dirty="0" smtClean="0">
                <a:solidFill>
                  <a:srgbClr val="0070C0"/>
                </a:solidFill>
              </a:rPr>
              <a:t>Роль учителя </a:t>
            </a:r>
          </a:p>
          <a:p>
            <a:pPr marL="0" marR="0" lvl="0" indent="450850" algn="l" defTabSz="914400" rtl="0" eaLnBrk="1" fontAlgn="base" latinLnBrk="0" hangingPunct="1">
              <a:lnSpc>
                <a:spcPct val="100000"/>
              </a:lnSpc>
              <a:spcBef>
                <a:spcPct val="0"/>
              </a:spcBef>
              <a:spcAft>
                <a:spcPct val="0"/>
              </a:spcAft>
              <a:buClrTx/>
              <a:buSzTx/>
              <a:buFontTx/>
              <a:buChar char="-"/>
              <a:tabLst/>
            </a:pPr>
            <a:r>
              <a:rPr lang="ru-RU" b="1" dirty="0" smtClean="0">
                <a:solidFill>
                  <a:srgbClr val="002060"/>
                </a:solidFill>
              </a:rPr>
              <a:t>управлять степенью влияния образца;</a:t>
            </a:r>
          </a:p>
          <a:p>
            <a:pPr marL="0" marR="0" lvl="0" indent="450850" algn="l" defTabSz="914400" rtl="0" eaLnBrk="1" fontAlgn="base" latinLnBrk="0" hangingPunct="1">
              <a:lnSpc>
                <a:spcPct val="100000"/>
              </a:lnSpc>
              <a:spcBef>
                <a:spcPct val="0"/>
              </a:spcBef>
              <a:spcAft>
                <a:spcPct val="0"/>
              </a:spcAft>
              <a:buClrTx/>
              <a:buSzTx/>
              <a:buFontTx/>
              <a:buChar char="-"/>
              <a:tabLst/>
            </a:pPr>
            <a:r>
              <a:rPr lang="ru-RU" b="1" dirty="0" smtClean="0">
                <a:solidFill>
                  <a:srgbClr val="002060"/>
                </a:solidFill>
              </a:rPr>
              <a:t>следить за употреблением тех слов, которые в образце встречаются впервые или в каком-то необычном сочетании;</a:t>
            </a:r>
          </a:p>
          <a:p>
            <a:pPr marL="0" marR="0" lvl="0" indent="450850" algn="l" defTabSz="914400" rtl="0" eaLnBrk="1" fontAlgn="base" latinLnBrk="0" hangingPunct="1">
              <a:lnSpc>
                <a:spcPct val="100000"/>
              </a:lnSpc>
              <a:spcBef>
                <a:spcPct val="0"/>
              </a:spcBef>
              <a:spcAft>
                <a:spcPct val="0"/>
              </a:spcAft>
              <a:buClrTx/>
              <a:buSzTx/>
              <a:buFontTx/>
              <a:buChar char="-"/>
              <a:tabLst/>
            </a:pPr>
            <a:r>
              <a:rPr lang="ru-RU" b="1" dirty="0" smtClean="0">
                <a:solidFill>
                  <a:srgbClr val="002060"/>
                </a:solidFill>
              </a:rPr>
              <a:t>наблюдать за переносом фразеологии;</a:t>
            </a:r>
          </a:p>
          <a:p>
            <a:pPr marL="0" marR="0" lvl="0" indent="450850" algn="l" defTabSz="914400" rtl="0" eaLnBrk="1" fontAlgn="base" latinLnBrk="0" hangingPunct="1">
              <a:lnSpc>
                <a:spcPct val="100000"/>
              </a:lnSpc>
              <a:spcBef>
                <a:spcPct val="0"/>
              </a:spcBef>
              <a:spcAft>
                <a:spcPct val="0"/>
              </a:spcAft>
              <a:buClrTx/>
              <a:buSzTx/>
              <a:buFontTx/>
              <a:buChar char="-"/>
              <a:tabLst/>
            </a:pPr>
            <a:r>
              <a:rPr lang="ru-RU" b="1" dirty="0" smtClean="0">
                <a:solidFill>
                  <a:srgbClr val="002060"/>
                </a:solidFill>
              </a:rPr>
              <a:t>следить за тем, чтобы сохранялся стиль образца (например, сказочный стиль или художественное описание природы). </a:t>
            </a:r>
          </a:p>
          <a:p>
            <a:pPr marL="0" marR="0" lvl="0" indent="450850" algn="l" defTabSz="914400" rtl="0" eaLnBrk="1" fontAlgn="base" latinLnBrk="0" hangingPunct="1">
              <a:lnSpc>
                <a:spcPct val="100000"/>
              </a:lnSpc>
              <a:spcBef>
                <a:spcPct val="0"/>
              </a:spcBef>
              <a:spcAft>
                <a:spcPct val="0"/>
              </a:spcAft>
              <a:buClrTx/>
              <a:buSzTx/>
              <a:tabLst/>
            </a:pPr>
            <a:r>
              <a:rPr lang="ru-RU" b="1" dirty="0" smtClean="0">
                <a:solidFill>
                  <a:srgbClr val="002060"/>
                </a:solidFill>
              </a:rPr>
              <a:t>Все это тактично делается при чтении, прослушивании, в ходе языкового анализа. Имеется специальная методика – «изложение с языковым разбором текста» (Н. А. </a:t>
            </a:r>
            <a:r>
              <a:rPr lang="ru-RU" b="1" dirty="0" err="1" smtClean="0">
                <a:solidFill>
                  <a:srgbClr val="002060"/>
                </a:solidFill>
              </a:rPr>
              <a:t>Пленкин</a:t>
            </a:r>
            <a:r>
              <a:rPr lang="ru-RU" b="1" dirty="0" smtClean="0">
                <a:solidFill>
                  <a:srgbClr val="002060"/>
                </a:solidFill>
              </a:rPr>
              <a:t>, его книга с таким же названием).</a:t>
            </a:r>
          </a:p>
          <a:p>
            <a:pPr marL="0" marR="0" lvl="0" indent="450850" algn="l" defTabSz="914400" rtl="0" eaLnBrk="0" fontAlgn="base" latinLnBrk="0" hangingPunct="0">
              <a:lnSpc>
                <a:spcPct val="100000"/>
              </a:lnSpc>
              <a:spcBef>
                <a:spcPct val="0"/>
              </a:spcBef>
              <a:spcAft>
                <a:spcPct val="0"/>
              </a:spcAft>
              <a:buClrTx/>
              <a:buSzTx/>
              <a:buFontTx/>
              <a:buNone/>
              <a:tabLst/>
            </a:pPr>
            <a:r>
              <a:rPr lang="ru-RU" b="1" dirty="0" smtClean="0">
                <a:solidFill>
                  <a:srgbClr val="0070C0"/>
                </a:solidFill>
              </a:rPr>
              <a:t>В пересказе (изложении) отражаются: </a:t>
            </a:r>
          </a:p>
          <a:p>
            <a:pPr marL="0" marR="0" lvl="0" indent="450850" algn="l" defTabSz="914400" rtl="0" eaLnBrk="0" fontAlgn="base" latinLnBrk="0" hangingPunct="0">
              <a:lnSpc>
                <a:spcPct val="100000"/>
              </a:lnSpc>
              <a:spcBef>
                <a:spcPct val="0"/>
              </a:spcBef>
              <a:spcAft>
                <a:spcPct val="0"/>
              </a:spcAft>
              <a:buClrTx/>
              <a:buSzTx/>
              <a:buFontTx/>
              <a:buNone/>
              <a:tabLst/>
            </a:pPr>
            <a:r>
              <a:rPr lang="ru-RU" b="1" dirty="0" smtClean="0">
                <a:solidFill>
                  <a:srgbClr val="002060"/>
                </a:solidFill>
              </a:rPr>
              <a:t>- чувства школьника, </a:t>
            </a:r>
          </a:p>
          <a:p>
            <a:pPr marL="0" marR="0" lvl="0" indent="450850" algn="l" defTabSz="914400" rtl="0" eaLnBrk="0" fontAlgn="base" latinLnBrk="0" hangingPunct="0">
              <a:lnSpc>
                <a:spcPct val="100000"/>
              </a:lnSpc>
              <a:spcBef>
                <a:spcPct val="0"/>
              </a:spcBef>
              <a:spcAft>
                <a:spcPct val="0"/>
              </a:spcAft>
              <a:buClrTx/>
              <a:buSzTx/>
              <a:buFontTx/>
              <a:buChar char="-"/>
              <a:tabLst/>
            </a:pPr>
            <a:r>
              <a:rPr lang="ru-RU" b="1" dirty="0" smtClean="0">
                <a:solidFill>
                  <a:srgbClr val="002060"/>
                </a:solidFill>
              </a:rPr>
              <a:t>желание заинтересовать слушателей. </a:t>
            </a:r>
          </a:p>
          <a:p>
            <a:pPr marL="0" marR="0" lvl="0" indent="450850" algn="l" defTabSz="914400" rtl="0" eaLnBrk="0" fontAlgn="base" latinLnBrk="0" hangingPunct="0">
              <a:lnSpc>
                <a:spcPct val="100000"/>
              </a:lnSpc>
              <a:spcBef>
                <a:spcPct val="0"/>
              </a:spcBef>
              <a:spcAft>
                <a:spcPct val="0"/>
              </a:spcAft>
              <a:buClrTx/>
              <a:buSzTx/>
              <a:tabLst/>
            </a:pPr>
            <a:r>
              <a:rPr lang="ru-RU" b="1" dirty="0" smtClean="0">
                <a:solidFill>
                  <a:srgbClr val="002060"/>
                </a:solidFill>
              </a:rPr>
              <a:t>Если он «вошел в роль», сопереживает героям рассказа, если его чувство зазвучало в пересказе, значит, творческий уровень его речи высок: пересказ превращается в рассказ творимый, а не заученный. Поэтому целесообразно сразу при чтении нацеливать школьников на предстоящий пересказ, предлагать пересказать отдельные фрагменты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0"/>
            <a:ext cx="8715436" cy="6359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lang="ru-RU" sz="2400" b="1" dirty="0" smtClean="0">
                <a:solidFill>
                  <a:srgbClr val="0070C0"/>
                </a:solidFill>
                <a:latin typeface="+mj-lt"/>
              </a:rPr>
              <a:t>Приемы, используемые про подготовке к пересказу, изложению</a:t>
            </a:r>
          </a:p>
          <a:p>
            <a:pPr marL="0" marR="0" lvl="0" indent="450850" algn="ctr" defTabSz="914400" rtl="0" eaLnBrk="1" fontAlgn="base" latinLnBrk="0" hangingPunct="1">
              <a:lnSpc>
                <a:spcPct val="100000"/>
              </a:lnSpc>
              <a:spcBef>
                <a:spcPct val="0"/>
              </a:spcBef>
              <a:spcAft>
                <a:spcPct val="0"/>
              </a:spcAft>
              <a:buClrTx/>
              <a:buSzTx/>
              <a:buFontTx/>
              <a:buNone/>
              <a:tabLst/>
            </a:pPr>
            <a:endParaRPr lang="ru-RU" sz="2400" b="1" dirty="0" smtClean="0">
              <a:solidFill>
                <a:srgbClr val="0070C0"/>
              </a:solidFill>
              <a:latin typeface="+mj-lt"/>
            </a:endParaRP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1. Уяснение вида пересказа – подробный, близкий к тексту образца или выборочный, по иллюстрации, от лица персонажа и т. п.</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2. Определение цели работы</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3. Беседа с целью глубокого уяснения содержания и языковых особенностей</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4.Выразительное </a:t>
            </a:r>
            <a:r>
              <a:rPr lang="ru-RU" sz="2000" b="1" dirty="0" err="1" smtClean="0">
                <a:solidFill>
                  <a:srgbClr val="002060"/>
                </a:solidFill>
              </a:rPr>
              <a:t>перечитывание</a:t>
            </a:r>
            <a:r>
              <a:rPr lang="ru-RU" sz="2000" b="1" dirty="0" smtClean="0">
                <a:solidFill>
                  <a:srgbClr val="002060"/>
                </a:solidFill>
              </a:rPr>
              <a:t> образца</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5. Логическое и композиционное расчленение рассказа – составление его плана, обычно методом </a:t>
            </a:r>
            <a:r>
              <a:rPr lang="ru-RU" sz="2000" b="1" dirty="0" err="1" smtClean="0">
                <a:solidFill>
                  <a:srgbClr val="002060"/>
                </a:solidFill>
              </a:rPr>
              <a:t>озаглавливания</a:t>
            </a:r>
            <a:r>
              <a:rPr lang="ru-RU" sz="2000" b="1" dirty="0" smtClean="0">
                <a:solidFill>
                  <a:srgbClr val="002060"/>
                </a:solidFill>
              </a:rPr>
              <a:t> его частей</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6. Предварительный пересказ фрагментов</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7. Анализ «чернового» пересказа и его критика</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8. Исправление недостатков; помощь индивидуального характера в процессе письма изложения.</a:t>
            </a:r>
          </a:p>
          <a:p>
            <a:pPr marL="0" marR="0" lvl="0" indent="450850" algn="l" defTabSz="914400" rtl="0" eaLnBrk="0" fontAlgn="base" latinLnBrk="0" hangingPunct="0">
              <a:lnSpc>
                <a:spcPct val="100000"/>
              </a:lnSpc>
              <a:spcBef>
                <a:spcPct val="0"/>
              </a:spcBef>
              <a:spcAft>
                <a:spcPct val="0"/>
              </a:spcAft>
              <a:buClrTx/>
              <a:buSzTx/>
              <a:buFontTx/>
              <a:buNone/>
              <a:tabLst/>
            </a:pPr>
            <a:endParaRPr lang="ru-RU" b="1" dirty="0" smtClean="0">
              <a:solidFill>
                <a:srgbClr val="002060"/>
              </a:solidFill>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b="1" dirty="0" smtClean="0">
              <a:solidFill>
                <a:srgbClr val="002060"/>
              </a:solidFill>
            </a:endParaRPr>
          </a:p>
          <a:p>
            <a:pPr marL="0" marR="0" lvl="0" indent="450850" algn="l" defTabSz="914400" rtl="0" eaLnBrk="0" fontAlgn="base" latinLnBrk="0" hangingPunct="0">
              <a:lnSpc>
                <a:spcPct val="100000"/>
              </a:lnSpc>
              <a:spcBef>
                <a:spcPct val="0"/>
              </a:spcBef>
              <a:spcAft>
                <a:spcPct val="0"/>
              </a:spcAft>
              <a:buClrTx/>
              <a:buSzTx/>
              <a:buFontTx/>
              <a:buNone/>
              <a:tabLst/>
            </a:pPr>
            <a:r>
              <a:rPr lang="ru-RU" b="1" dirty="0" smtClean="0">
                <a:solidFill>
                  <a:srgbClr val="002060"/>
                </a:solidFill>
              </a:rPr>
              <a:t>Устному  и письменному пересказу нужно последовательно обучать от урока к уроку. Письменные изложения можно расценивать как направляющие и контролирующие вехи в этом постепенном и длительном процессе.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0"/>
            <a:ext cx="8929718" cy="13829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Методика</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изложений</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отдельных</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видов</a:t>
            </a:r>
          </a:p>
          <a:p>
            <a:pPr fontAlgn="base">
              <a:spcBef>
                <a:spcPct val="0"/>
              </a:spcBef>
              <a:spcAft>
                <a:spcPct val="0"/>
              </a:spcAft>
            </a:pPr>
            <a:r>
              <a:rPr lang="ru-RU" b="1" dirty="0" smtClean="0">
                <a:solidFill>
                  <a:srgbClr val="002060"/>
                </a:solidFill>
              </a:rPr>
              <a:t>Простейший вид пересказа – </a:t>
            </a:r>
            <a:r>
              <a:rPr lang="ru-RU" b="1" dirty="0" smtClean="0">
                <a:solidFill>
                  <a:srgbClr val="0070C0"/>
                </a:solidFill>
              </a:rPr>
              <a:t>близкий к тексту </a:t>
            </a:r>
            <a:r>
              <a:rPr lang="ru-RU" b="1" dirty="0" smtClean="0">
                <a:solidFill>
                  <a:srgbClr val="002060"/>
                </a:solidFill>
              </a:rPr>
              <a:t>образца. В нем сохраняется и передается учеником не только содержание, но и язык в значительной степени.</a:t>
            </a:r>
            <a:endParaRPr lang="ru-RU" sz="2000" b="1" dirty="0" smtClean="0">
              <a:solidFill>
                <a:srgbClr val="002060"/>
              </a:solidFill>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rgbClr val="0070C0"/>
              </a:solidFill>
              <a:effectLst/>
              <a:latin typeface="+mj-lt"/>
              <a:cs typeface="Arial" pitchFamily="34" charset="0"/>
            </a:endParaRPr>
          </a:p>
        </p:txBody>
      </p:sp>
      <p:sp>
        <p:nvSpPr>
          <p:cNvPr id="28673" name="Rectangle 1"/>
          <p:cNvSpPr>
            <a:spLocks noChangeArrowheads="1"/>
          </p:cNvSpPr>
          <p:nvPr/>
        </p:nvSpPr>
        <p:spPr bwMode="auto">
          <a:xfrm>
            <a:off x="428596" y="1105919"/>
            <a:ext cx="842968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lang="ru-RU" sz="2000" b="1" dirty="0" smtClean="0">
                <a:solidFill>
                  <a:srgbClr val="0070C0"/>
                </a:solidFill>
              </a:rPr>
              <a:t>Порядок подготовительных ступеней в письменном изложении:</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1. Постановка цели, выбор типа изложения, выбор текста.</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2. Чтение текста: учитель – 1–2 раза; учащиеся – один раз; если текст хорошо знаком детям, учитель читает один раз.</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3. Беседа – не очень подробная.</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4. План составляется школьниками (готового плана не следует давать). </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5. Языковая подготовка: опорные слова, трудные слова, обороты речи.</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6. В старых методиках рекомендовался устный рассказ 2–3 человек до его записи. В наши дни не рекомендуется из опасения, что рассказ ребенка, как бы он ни был хорош, может помешать прямому влиянию на пишущих со стороны подлинного, образцового текста.</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7. Составление текста учащимися, запись, расположение текста на страницах.</a:t>
            </a:r>
          </a:p>
          <a:p>
            <a:pPr marL="0" marR="0" lvl="0" indent="450850" algn="l" defTabSz="914400" rtl="0" eaLnBrk="0" fontAlgn="base" latinLnBrk="0" hangingPunct="0">
              <a:lnSpc>
                <a:spcPct val="100000"/>
              </a:lnSpc>
              <a:spcBef>
                <a:spcPct val="0"/>
              </a:spcBef>
              <a:spcAft>
                <a:spcPct val="0"/>
              </a:spcAft>
              <a:buClrTx/>
              <a:buSzTx/>
              <a:buFontTx/>
              <a:buNone/>
              <a:tabLst/>
            </a:pPr>
            <a:r>
              <a:rPr lang="ru-RU" sz="2000" b="1" dirty="0" smtClean="0">
                <a:solidFill>
                  <a:srgbClr val="002060"/>
                </a:solidFill>
              </a:rPr>
              <a:t>8. Самопроверка, </a:t>
            </a:r>
            <a:r>
              <a:rPr lang="ru-RU" sz="2000" b="1" dirty="0" err="1" smtClean="0">
                <a:solidFill>
                  <a:srgbClr val="002060"/>
                </a:solidFill>
              </a:rPr>
              <a:t>саморедактирование</a:t>
            </a:r>
            <a:r>
              <a:rPr lang="ru-RU" sz="2000" b="1" dirty="0" smtClean="0">
                <a:solidFill>
                  <a:srgbClr val="002060"/>
                </a:solidFill>
              </a:rPr>
              <a:t> (проверяется построение текста, выбор слов, правописание).</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428596" y="585814"/>
            <a:ext cx="821537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fontAlgn="base">
              <a:spcBef>
                <a:spcPct val="0"/>
              </a:spcBef>
              <a:spcAft>
                <a:spcPct val="0"/>
              </a:spcAft>
            </a:pPr>
            <a:r>
              <a:rPr lang="ru-RU" sz="2400" b="1" dirty="0" smtClean="0">
                <a:solidFill>
                  <a:srgbClr val="002060"/>
                </a:solidFill>
              </a:rPr>
              <a:t>Изложение оценивается целостно. Зрелым считается такой пересказ, такое изложение, которые опираются не на серию вопросов учителя по содержанию текста, а на его внутреннюю логику, на план.</a:t>
            </a:r>
          </a:p>
          <a:p>
            <a:pPr indent="450850" fontAlgn="base">
              <a:spcBef>
                <a:spcPct val="0"/>
              </a:spcBef>
              <a:spcAft>
                <a:spcPct val="0"/>
              </a:spcAft>
            </a:pPr>
            <a:endParaRPr lang="ru-RU" sz="2400" b="1" dirty="0" smtClean="0">
              <a:solidFill>
                <a:srgbClr val="002060"/>
              </a:solidFill>
            </a:endParaRPr>
          </a:p>
          <a:p>
            <a:pPr lvl="0" indent="450850" fontAlgn="base">
              <a:spcBef>
                <a:spcPct val="0"/>
              </a:spcBef>
              <a:spcAft>
                <a:spcPct val="0"/>
              </a:spcAft>
            </a:pPr>
            <a:r>
              <a:rPr lang="ru-RU" sz="2400" b="1" dirty="0" smtClean="0">
                <a:solidFill>
                  <a:srgbClr val="0070C0"/>
                </a:solidFill>
                <a:ea typeface="Times New Roman" pitchFamily="18" charset="0"/>
                <a:cs typeface="Arial" pitchFamily="34" charset="0"/>
              </a:rPr>
              <a:t>Типичные недостатки пересказа устного и письменного:</a:t>
            </a:r>
          </a:p>
          <a:p>
            <a:pPr lvl="0" indent="450850" fontAlgn="base">
              <a:spcBef>
                <a:spcPct val="0"/>
              </a:spcBef>
              <a:spcAft>
                <a:spcPct val="0"/>
              </a:spcAft>
            </a:pPr>
            <a:r>
              <a:rPr kumimoji="0" lang="ru-RU" sz="2400" b="1" i="0" u="none" strike="noStrike" cap="none" normalizeH="0" baseline="0" dirty="0" smtClean="0">
                <a:ln>
                  <a:noFill/>
                </a:ln>
                <a:solidFill>
                  <a:srgbClr val="002060"/>
                </a:solidFill>
                <a:effectLst/>
                <a:ea typeface="Times New Roman" pitchFamily="18" charset="0"/>
                <a:cs typeface="Arial" pitchFamily="34" charset="0"/>
              </a:rPr>
              <a:t>– неумение начать;</a:t>
            </a:r>
            <a:endParaRPr kumimoji="0" lang="ru-RU" sz="1200" b="1" i="0" u="none" strike="noStrike" cap="none" normalizeH="0" baseline="0" dirty="0" smtClean="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ea typeface="Times New Roman" pitchFamily="18" charset="0"/>
                <a:cs typeface="Arial" pitchFamily="34" charset="0"/>
              </a:rPr>
              <a:t>– подробное начало и скомканное окончание; </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ea typeface="Times New Roman" pitchFamily="18" charset="0"/>
                <a:cs typeface="Arial" pitchFamily="34" charset="0"/>
              </a:rPr>
              <a:t>– пропуск чего-то важного;</a:t>
            </a:r>
            <a:endParaRPr kumimoji="0" lang="ru-RU" sz="1200" b="1" i="0" u="none" strike="noStrike" cap="none" normalizeH="0" baseline="0" dirty="0" smtClean="0">
              <a:ln>
                <a:noFill/>
              </a:ln>
              <a:solidFill>
                <a:srgbClr val="002060"/>
              </a:solidFill>
              <a:effectLst/>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2060"/>
                </a:solidFill>
                <a:effectLst/>
                <a:ea typeface="Times New Roman" pitchFamily="18" charset="0"/>
                <a:cs typeface="Arial" pitchFamily="34" charset="0"/>
              </a:rPr>
              <a:t>– обеднение языка – допустимым считается 40% лексики образцового текста в ученическом изложении (выше 60% бывает редко).</a:t>
            </a:r>
            <a:endParaRPr kumimoji="0" lang="ru-RU" sz="3600" b="1" i="0" u="none" strike="noStrike" cap="none" normalizeH="0" baseline="0" dirty="0" smtClean="0">
              <a:ln>
                <a:noFill/>
              </a:ln>
              <a:solidFill>
                <a:srgbClr val="002060"/>
              </a:solidFill>
              <a:effectLst/>
              <a:cs typeface="Arial" pitchFamily="34" charset="0"/>
            </a:endParaRPr>
          </a:p>
        </p:txBody>
      </p:sp>
      <p:sp>
        <p:nvSpPr>
          <p:cNvPr id="3" name="Прямоугольник 2"/>
          <p:cNvSpPr/>
          <p:nvPr/>
        </p:nvSpPr>
        <p:spPr>
          <a:xfrm>
            <a:off x="2719217" y="214290"/>
            <a:ext cx="6210502" cy="369332"/>
          </a:xfrm>
          <a:prstGeom prst="rect">
            <a:avLst/>
          </a:prstGeom>
        </p:spPr>
        <p:txBody>
          <a:bodyPr wrap="square">
            <a:spAutoFit/>
          </a:bodyPr>
          <a:lstStyle/>
          <a:p>
            <a:pPr algn="r"/>
            <a:r>
              <a:rPr lang="ru-RU" b="1" dirty="0" smtClean="0">
                <a:solidFill>
                  <a:srgbClr val="0070C0"/>
                </a:solidFill>
                <a:latin typeface="+mj-lt"/>
              </a:rPr>
              <a:t>Подробный пересказу изложение</a:t>
            </a:r>
            <a:endParaRPr lang="ru-RU" b="1" dirty="0">
              <a:solidFill>
                <a:srgbClr val="0070C0"/>
              </a:solidFill>
              <a:latin typeface="+mj-lt"/>
            </a:endParaRPr>
          </a:p>
        </p:txBody>
      </p:sp>
      <p:pic>
        <p:nvPicPr>
          <p:cNvPr id="5122" name="Picture 2" descr="C:\Users\User\Desktop\68085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985358" y="4500570"/>
            <a:ext cx="2057104" cy="235743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8429684" cy="1200329"/>
          </a:xfrm>
          <a:prstGeom prst="rect">
            <a:avLst/>
          </a:prstGeom>
          <a:noFill/>
        </p:spPr>
        <p:txBody>
          <a:bodyPr wrap="square" rtlCol="0">
            <a:spAutoFit/>
          </a:bodyPr>
          <a:lstStyle/>
          <a:p>
            <a:pPr algn="ctr"/>
            <a:r>
              <a:rPr lang="ru-RU" sz="2400" b="1" dirty="0" smtClean="0">
                <a:solidFill>
                  <a:srgbClr val="002060"/>
                </a:solidFill>
              </a:rPr>
              <a:t>Тема пятая</a:t>
            </a:r>
          </a:p>
          <a:p>
            <a:pPr algn="ctr"/>
            <a:r>
              <a:rPr lang="ru-RU" sz="2400" b="1" dirty="0" smtClean="0">
                <a:solidFill>
                  <a:srgbClr val="002060"/>
                </a:solidFill>
              </a:rPr>
              <a:t>Мы все родом из детства</a:t>
            </a:r>
          </a:p>
          <a:p>
            <a:pPr algn="ctr"/>
            <a:r>
              <a:rPr lang="ru-RU" sz="2400" b="1" dirty="0" smtClean="0">
                <a:solidFill>
                  <a:srgbClr val="0070C0"/>
                </a:solidFill>
                <a:latin typeface="+mj-lt"/>
              </a:rPr>
              <a:t>Особенности развития речи детей от рождения до школы</a:t>
            </a:r>
            <a:endParaRPr lang="ru-RU" sz="2400" b="1" dirty="0">
              <a:solidFill>
                <a:srgbClr val="0070C0"/>
              </a:solidFill>
              <a:latin typeface="+mj-lt"/>
            </a:endParaRPr>
          </a:p>
        </p:txBody>
      </p:sp>
      <p:sp>
        <p:nvSpPr>
          <p:cNvPr id="3" name="Прямоугольник 2"/>
          <p:cNvSpPr/>
          <p:nvPr/>
        </p:nvSpPr>
        <p:spPr>
          <a:xfrm>
            <a:off x="357158" y="1571612"/>
            <a:ext cx="8786842" cy="3046988"/>
          </a:xfrm>
          <a:prstGeom prst="rect">
            <a:avLst/>
          </a:prstGeom>
        </p:spPr>
        <p:txBody>
          <a:bodyPr wrap="square">
            <a:spAutoFit/>
          </a:bodyPr>
          <a:lstStyle/>
          <a:p>
            <a:r>
              <a:rPr lang="ru-RU" sz="2000" dirty="0" smtClean="0"/>
              <a:t>«</a:t>
            </a:r>
            <a:r>
              <a:rPr lang="ru-RU" sz="2400" b="1" dirty="0" smtClean="0">
                <a:solidFill>
                  <a:srgbClr val="002060"/>
                </a:solidFill>
              </a:rPr>
              <a:t>Главнейший вопрос, по моему представлению, заключается в следующем: </a:t>
            </a:r>
            <a:r>
              <a:rPr lang="ru-RU" sz="2400" b="1" dirty="0" smtClean="0">
                <a:solidFill>
                  <a:srgbClr val="0070C0"/>
                </a:solidFill>
              </a:rPr>
              <a:t>заложено ли в ребенке от Природы стремление воспитываться и стать равноправным членом общества, учиться и познавать действительность? </a:t>
            </a:r>
            <a:r>
              <a:rPr lang="ru-RU" sz="2400" b="1" dirty="0" smtClean="0">
                <a:solidFill>
                  <a:srgbClr val="002060"/>
                </a:solidFill>
              </a:rPr>
              <a:t>Речь идет именно о прирожденном стремлении, об изначальном хотении, которое в дальнейшем может перерасти в осознанное хотение, в осознанно-волевое стремление совершенствоваться». </a:t>
            </a:r>
          </a:p>
          <a:p>
            <a:pPr algn="r"/>
            <a:r>
              <a:rPr lang="ru-RU" sz="2400" b="1" dirty="0" err="1" smtClean="0">
                <a:solidFill>
                  <a:srgbClr val="002060"/>
                </a:solidFill>
              </a:rPr>
              <a:t>Шалва</a:t>
            </a:r>
            <a:r>
              <a:rPr lang="ru-RU" sz="2400" b="1" dirty="0" smtClean="0">
                <a:solidFill>
                  <a:srgbClr val="002060"/>
                </a:solidFill>
              </a:rPr>
              <a:t> </a:t>
            </a:r>
            <a:r>
              <a:rPr lang="ru-RU" sz="2400" b="1" dirty="0" err="1" smtClean="0">
                <a:solidFill>
                  <a:srgbClr val="002060"/>
                </a:solidFill>
              </a:rPr>
              <a:t>Амонашвили</a:t>
            </a:r>
            <a:endParaRPr lang="ru-RU" sz="2000" b="1" dirty="0">
              <a:solidFill>
                <a:srgbClr val="002060"/>
              </a:solidFill>
            </a:endParaRPr>
          </a:p>
        </p:txBody>
      </p:sp>
      <p:sp>
        <p:nvSpPr>
          <p:cNvPr id="5" name="TextBox 4"/>
          <p:cNvSpPr txBox="1"/>
          <p:nvPr/>
        </p:nvSpPr>
        <p:spPr>
          <a:xfrm>
            <a:off x="428596" y="4857760"/>
            <a:ext cx="8358246" cy="1569660"/>
          </a:xfrm>
          <a:prstGeom prst="rect">
            <a:avLst/>
          </a:prstGeom>
          <a:noFill/>
        </p:spPr>
        <p:txBody>
          <a:bodyPr wrap="square" rtlCol="0">
            <a:spAutoFit/>
          </a:bodyPr>
          <a:lstStyle/>
          <a:p>
            <a:r>
              <a:rPr lang="ru-RU" sz="2400" b="1" dirty="0" smtClean="0">
                <a:solidFill>
                  <a:srgbClr val="002060"/>
                </a:solidFill>
              </a:rPr>
              <a:t>Учитель - посредник между учеником и культурой, между учеником и жизнью, между его конкретными возможностями на сегодня и учебным материалом, тоже предназначенным на сегодня.</a:t>
            </a:r>
            <a:endParaRPr lang="ru-RU" sz="2400" b="1" dirty="0">
              <a:solidFill>
                <a:srgbClr val="00206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82946"/>
            <a:ext cx="892971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Методика</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изложений</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отдельных</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видов</a:t>
            </a:r>
            <a:endParaRPr kumimoji="0" lang="ru-RU" sz="2400" b="0" i="0" u="none" strike="noStrike" cap="none" normalizeH="0" baseline="0" dirty="0" smtClean="0">
              <a:ln>
                <a:noFill/>
              </a:ln>
              <a:solidFill>
                <a:srgbClr val="0070C0"/>
              </a:solidFill>
              <a:effectLst/>
              <a:latin typeface="+mj-lt"/>
              <a:cs typeface="Arial" pitchFamily="34" charset="0"/>
            </a:endParaRPr>
          </a:p>
        </p:txBody>
      </p:sp>
      <p:sp>
        <p:nvSpPr>
          <p:cNvPr id="1026" name="Rectangle 2"/>
          <p:cNvSpPr>
            <a:spLocks noChangeArrowheads="1"/>
          </p:cNvSpPr>
          <p:nvPr/>
        </p:nvSpPr>
        <p:spPr bwMode="auto">
          <a:xfrm>
            <a:off x="285720" y="719966"/>
            <a:ext cx="85725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lang="ru-RU" sz="2400" b="1" dirty="0" smtClean="0">
                <a:solidFill>
                  <a:srgbClr val="0070C0"/>
                </a:solidFill>
              </a:rPr>
              <a:t>Выборочный пересказ </a:t>
            </a:r>
            <a:r>
              <a:rPr lang="ru-RU" sz="2400" b="1" dirty="0" smtClean="0">
                <a:solidFill>
                  <a:srgbClr val="002060"/>
                </a:solidFill>
              </a:rPr>
              <a:t>может быть по вопросу или заданию:</a:t>
            </a:r>
          </a:p>
          <a:p>
            <a:pPr marL="0" marR="0" lvl="0" indent="450850" algn="l" defTabSz="914400" rtl="0" eaLnBrk="1" fontAlgn="base" latinLnBrk="0" hangingPunct="1">
              <a:lnSpc>
                <a:spcPct val="100000"/>
              </a:lnSpc>
              <a:spcBef>
                <a:spcPct val="0"/>
              </a:spcBef>
              <a:spcAft>
                <a:spcPct val="0"/>
              </a:spcAft>
              <a:buClrTx/>
              <a:buSzTx/>
              <a:buFontTx/>
              <a:buNone/>
              <a:tabLst/>
            </a:pPr>
            <a:r>
              <a:rPr lang="ru-RU" sz="2400" b="1" dirty="0" smtClean="0">
                <a:solidFill>
                  <a:srgbClr val="002060"/>
                </a:solidFill>
              </a:rPr>
              <a:t> – расскажите, как медведица купала медвежат;</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b="1" dirty="0" smtClean="0">
                <a:solidFill>
                  <a:srgbClr val="002060"/>
                </a:solidFill>
              </a:rPr>
              <a:t>– опишите картину лесной поляны;</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b="1" dirty="0" smtClean="0">
                <a:solidFill>
                  <a:srgbClr val="002060"/>
                </a:solidFill>
              </a:rPr>
              <a:t>– сделайте пересказ по одному из пунктов плана; </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b="1" dirty="0" smtClean="0">
                <a:solidFill>
                  <a:srgbClr val="002060"/>
                </a:solidFill>
              </a:rPr>
              <a:t>– перескажите по иллюстрации к рассказу;</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b="1" dirty="0" smtClean="0">
                <a:solidFill>
                  <a:srgbClr val="002060"/>
                </a:solidFill>
              </a:rPr>
              <a:t>– выборочно опишите черты характера кого-то из персонажей рассказа.</a:t>
            </a:r>
          </a:p>
          <a:p>
            <a:pPr marL="0" marR="0" lvl="0" indent="450850" algn="l" defTabSz="914400" rtl="0" eaLnBrk="0" fontAlgn="base" latinLnBrk="0" hangingPunct="0">
              <a:lnSpc>
                <a:spcPct val="100000"/>
              </a:lnSpc>
              <a:spcBef>
                <a:spcPct val="0"/>
              </a:spcBef>
              <a:spcAft>
                <a:spcPct val="0"/>
              </a:spcAft>
              <a:buClrTx/>
              <a:buSzTx/>
              <a:buFontTx/>
              <a:buNone/>
              <a:tabLst/>
            </a:pPr>
            <a:endParaRPr lang="ru-RU" sz="2400" b="1" dirty="0" smtClean="0">
              <a:solidFill>
                <a:srgbClr val="002060"/>
              </a:solidFill>
            </a:endParaRPr>
          </a:p>
          <a:p>
            <a:pPr marL="0" marR="0" lvl="0" indent="450850" algn="l" defTabSz="914400" rtl="0" eaLnBrk="0" fontAlgn="base" latinLnBrk="0" hangingPunct="0">
              <a:lnSpc>
                <a:spcPct val="100000"/>
              </a:lnSpc>
              <a:spcBef>
                <a:spcPct val="0"/>
              </a:spcBef>
              <a:spcAft>
                <a:spcPct val="0"/>
              </a:spcAft>
              <a:buClrTx/>
              <a:buSzTx/>
              <a:buFontTx/>
              <a:buNone/>
              <a:tabLst/>
            </a:pPr>
            <a:r>
              <a:rPr lang="ru-RU" sz="2400" b="1" dirty="0" smtClean="0">
                <a:solidFill>
                  <a:srgbClr val="002060"/>
                </a:solidFill>
              </a:rPr>
              <a:t>В выборочном пересказе элемент логической самостоятельности пересказчика выше, чем в полном пересказе.</a:t>
            </a:r>
          </a:p>
        </p:txBody>
      </p:sp>
      <p:pic>
        <p:nvPicPr>
          <p:cNvPr id="4" name="Picture 2" descr="C:\Users\User\Desktop\680858.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896" y="4500570"/>
            <a:ext cx="2057104" cy="235743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82946"/>
            <a:ext cx="892971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Методика</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изложений</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отдельных</a:t>
            </a:r>
            <a:r>
              <a:rPr kumimoji="0" lang="ru-RU" sz="2400" b="0" i="0" u="none" strike="noStrike" cap="none" normalizeH="0" baseline="0" dirty="0" smtClean="0">
                <a:ln>
                  <a:noFill/>
                </a:ln>
                <a:solidFill>
                  <a:srgbClr val="0070C0"/>
                </a:solidFill>
                <a:effectLst/>
                <a:latin typeface="+mj-lt"/>
                <a:ea typeface="Comic Sans MS" pitchFamily="66" charset="0"/>
                <a:cs typeface="Comic Sans MS" pitchFamily="66" charset="0"/>
              </a:rPr>
              <a:t> </a:t>
            </a:r>
            <a:r>
              <a:rPr kumimoji="0" lang="ru-RU" sz="2400" b="1" i="0" u="none" strike="noStrike" cap="none" normalizeH="0" baseline="0" dirty="0" smtClean="0">
                <a:ln>
                  <a:noFill/>
                </a:ln>
                <a:solidFill>
                  <a:srgbClr val="0070C0"/>
                </a:solidFill>
                <a:effectLst/>
                <a:latin typeface="+mj-lt"/>
                <a:ea typeface="Comic Sans MS" pitchFamily="66" charset="0"/>
                <a:cs typeface="Comic Sans MS" pitchFamily="66" charset="0"/>
              </a:rPr>
              <a:t>видов</a:t>
            </a:r>
            <a:endParaRPr kumimoji="0" lang="ru-RU" sz="2400" b="0" i="0" u="none" strike="noStrike" cap="none" normalizeH="0" baseline="0" dirty="0" smtClean="0">
              <a:ln>
                <a:noFill/>
              </a:ln>
              <a:solidFill>
                <a:srgbClr val="0070C0"/>
              </a:solidFill>
              <a:effectLst/>
              <a:latin typeface="+mj-lt"/>
              <a:cs typeface="Arial" pitchFamily="34" charset="0"/>
            </a:endParaRPr>
          </a:p>
        </p:txBody>
      </p:sp>
      <p:sp>
        <p:nvSpPr>
          <p:cNvPr id="29697" name="Rectangle 1"/>
          <p:cNvSpPr>
            <a:spLocks noChangeArrowheads="1"/>
          </p:cNvSpPr>
          <p:nvPr/>
        </p:nvSpPr>
        <p:spPr bwMode="auto">
          <a:xfrm>
            <a:off x="357158" y="642918"/>
            <a:ext cx="835824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lang="ru-RU" sz="2400" b="1" dirty="0" smtClean="0">
                <a:solidFill>
                  <a:srgbClr val="002060"/>
                </a:solidFill>
              </a:rPr>
              <a:t>Третий вид – </a:t>
            </a:r>
            <a:r>
              <a:rPr lang="ru-RU" sz="2400" b="1" dirty="0" smtClean="0">
                <a:solidFill>
                  <a:srgbClr val="0070C0"/>
                </a:solidFill>
              </a:rPr>
              <a:t>сжатое изложение</a:t>
            </a:r>
            <a:r>
              <a:rPr lang="ru-RU" sz="2400" b="1" dirty="0" smtClean="0">
                <a:solidFill>
                  <a:srgbClr val="002060"/>
                </a:solidFill>
              </a:rPr>
              <a:t>: это по преимуществу логическая работа учащихся, она резко отличается от первых двух видов и труднее дается детям. Школьник должен выбрать основное, существенное содержание рассказа, не нарушая логики, смысла, связей, последовательности. Языковое оформление сокращенного, сжатого варианта текста требует качественной перестройки: прямая речь уступает место речи косвенной, нередко изменяется лицо глаголов, простые предложения объединяются в сложные структуры.</a:t>
            </a:r>
          </a:p>
        </p:txBody>
      </p:sp>
      <p:graphicFrame>
        <p:nvGraphicFramePr>
          <p:cNvPr id="4" name="Таблица 3"/>
          <p:cNvGraphicFramePr>
            <a:graphicFrameLocks noGrp="1"/>
          </p:cNvGraphicFramePr>
          <p:nvPr/>
        </p:nvGraphicFramePr>
        <p:xfrm>
          <a:off x="642910" y="4500570"/>
          <a:ext cx="8072493" cy="1782554"/>
        </p:xfrm>
        <a:graphic>
          <a:graphicData uri="http://schemas.openxmlformats.org/drawingml/2006/table">
            <a:tbl>
              <a:tblPr/>
              <a:tblGrid>
                <a:gridCol w="1986634"/>
                <a:gridCol w="74093"/>
                <a:gridCol w="1939801"/>
                <a:gridCol w="86659"/>
                <a:gridCol w="1958848"/>
                <a:gridCol w="67610"/>
                <a:gridCol w="1958848"/>
              </a:tblGrid>
              <a:tr h="206785">
                <a:tc gridSpan="7">
                  <a:txBody>
                    <a:bodyPr/>
                    <a:lstStyle/>
                    <a:p>
                      <a:pPr marL="2148205" algn="l">
                        <a:lnSpc>
                          <a:spcPct val="107000"/>
                        </a:lnSpc>
                        <a:spcBef>
                          <a:spcPts val="240"/>
                        </a:spcBef>
                        <a:spcAft>
                          <a:spcPts val="0"/>
                        </a:spcAft>
                      </a:pPr>
                      <a:r>
                        <a:rPr lang="ru-RU" sz="1400" b="1" dirty="0" smtClean="0">
                          <a:solidFill>
                            <a:srgbClr val="0070C0"/>
                          </a:solidFill>
                          <a:latin typeface="+mn-lt"/>
                          <a:ea typeface="Times New Roman"/>
                          <a:cs typeface="Times New Roman"/>
                        </a:rPr>
                        <a:t>                         Передача</a:t>
                      </a:r>
                      <a:r>
                        <a:rPr lang="ru-RU" sz="1400" b="1" spc="5" dirty="0" smtClean="0">
                          <a:solidFill>
                            <a:srgbClr val="0070C0"/>
                          </a:solidFill>
                          <a:latin typeface="+mn-lt"/>
                          <a:ea typeface="Times New Roman"/>
                          <a:cs typeface="Times New Roman"/>
                        </a:rPr>
                        <a:t> </a:t>
                      </a:r>
                      <a:r>
                        <a:rPr lang="ru-RU" sz="1400" b="1" spc="-5" dirty="0">
                          <a:solidFill>
                            <a:srgbClr val="0070C0"/>
                          </a:solidFill>
                          <a:latin typeface="+mn-lt"/>
                          <a:ea typeface="Times New Roman"/>
                          <a:cs typeface="Times New Roman"/>
                        </a:rPr>
                        <a:t>с</a:t>
                      </a:r>
                      <a:r>
                        <a:rPr lang="ru-RU" sz="1400" b="1" dirty="0">
                          <a:solidFill>
                            <a:srgbClr val="0070C0"/>
                          </a:solidFill>
                          <a:latin typeface="+mn-lt"/>
                          <a:ea typeface="Times New Roman"/>
                          <a:cs typeface="Times New Roman"/>
                        </a:rPr>
                        <a:t>одержания</a:t>
                      </a:r>
                      <a:endParaRPr lang="ru-RU" sz="1800" b="1" dirty="0">
                        <a:solidFill>
                          <a:srgbClr val="0070C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8440">
                <a:tc>
                  <a:txBody>
                    <a:bodyPr/>
                    <a:lstStyle/>
                    <a:p>
                      <a:pPr marL="362585">
                        <a:lnSpc>
                          <a:spcPct val="107000"/>
                        </a:lnSpc>
                        <a:spcBef>
                          <a:spcPts val="45"/>
                        </a:spcBef>
                        <a:spcAft>
                          <a:spcPts val="0"/>
                        </a:spcAft>
                      </a:pPr>
                      <a:r>
                        <a:rPr lang="ru-RU" sz="1200" b="1" dirty="0">
                          <a:solidFill>
                            <a:srgbClr val="0070C0"/>
                          </a:solidFill>
                          <a:latin typeface="+mn-lt"/>
                          <a:ea typeface="Times New Roman"/>
                          <a:cs typeface="Times New Roman"/>
                        </a:rPr>
                        <a:t>1</a:t>
                      </a:r>
                      <a:r>
                        <a:rPr lang="ru-RU" sz="1200" b="1" spc="5" dirty="0">
                          <a:solidFill>
                            <a:srgbClr val="0070C0"/>
                          </a:solidFill>
                          <a:latin typeface="+mn-lt"/>
                          <a:ea typeface="Times New Roman"/>
                          <a:cs typeface="Times New Roman"/>
                        </a:rPr>
                        <a:t>-</a:t>
                      </a:r>
                      <a:r>
                        <a:rPr lang="ru-RU" sz="1200" b="1" dirty="0">
                          <a:solidFill>
                            <a:srgbClr val="0070C0"/>
                          </a:solidFill>
                          <a:latin typeface="+mn-lt"/>
                          <a:ea typeface="Times New Roman"/>
                          <a:cs typeface="Times New Roman"/>
                        </a:rPr>
                        <a:t>я с</a:t>
                      </a:r>
                      <a:r>
                        <a:rPr lang="ru-RU" sz="1200" b="1" spc="-5" dirty="0">
                          <a:solidFill>
                            <a:srgbClr val="0070C0"/>
                          </a:solidFill>
                          <a:latin typeface="+mn-lt"/>
                          <a:ea typeface="Times New Roman"/>
                          <a:cs typeface="Times New Roman"/>
                        </a:rPr>
                        <a:t>т</a:t>
                      </a:r>
                      <a:r>
                        <a:rPr lang="ru-RU" sz="1200" b="1" spc="5" dirty="0">
                          <a:solidFill>
                            <a:srgbClr val="0070C0"/>
                          </a:solidFill>
                          <a:latin typeface="+mn-lt"/>
                          <a:ea typeface="Times New Roman"/>
                          <a:cs typeface="Times New Roman"/>
                        </a:rPr>
                        <a:t>у</a:t>
                      </a:r>
                      <a:r>
                        <a:rPr lang="ru-RU" sz="1200" b="1" dirty="0">
                          <a:solidFill>
                            <a:srgbClr val="0070C0"/>
                          </a:solidFill>
                          <a:latin typeface="+mn-lt"/>
                          <a:ea typeface="Times New Roman"/>
                          <a:cs typeface="Times New Roman"/>
                        </a:rPr>
                        <a:t>пень</a:t>
                      </a:r>
                      <a:endParaRPr lang="ru-RU" sz="1600" b="1" dirty="0">
                        <a:solidFill>
                          <a:srgbClr val="0070C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endParaRPr lang="ru-RU" sz="1600" b="1" dirty="0">
                        <a:solidFill>
                          <a:srgbClr val="0070C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339725">
                        <a:lnSpc>
                          <a:spcPct val="107000"/>
                        </a:lnSpc>
                        <a:spcBef>
                          <a:spcPts val="45"/>
                        </a:spcBef>
                        <a:spcAft>
                          <a:spcPts val="0"/>
                        </a:spcAft>
                      </a:pPr>
                      <a:r>
                        <a:rPr lang="ru-RU" sz="1200" b="1" dirty="0">
                          <a:solidFill>
                            <a:srgbClr val="0070C0"/>
                          </a:solidFill>
                          <a:latin typeface="+mn-lt"/>
                          <a:ea typeface="Times New Roman"/>
                          <a:cs typeface="Times New Roman"/>
                        </a:rPr>
                        <a:t>2</a:t>
                      </a:r>
                      <a:r>
                        <a:rPr lang="ru-RU" sz="1200" b="1" spc="5" dirty="0">
                          <a:solidFill>
                            <a:srgbClr val="0070C0"/>
                          </a:solidFill>
                          <a:latin typeface="+mn-lt"/>
                          <a:ea typeface="Times New Roman"/>
                          <a:cs typeface="Times New Roman"/>
                        </a:rPr>
                        <a:t>-</a:t>
                      </a:r>
                      <a:r>
                        <a:rPr lang="ru-RU" sz="1200" b="1" dirty="0">
                          <a:solidFill>
                            <a:srgbClr val="0070C0"/>
                          </a:solidFill>
                          <a:latin typeface="+mn-lt"/>
                          <a:ea typeface="Times New Roman"/>
                          <a:cs typeface="Times New Roman"/>
                        </a:rPr>
                        <a:t>я с</a:t>
                      </a:r>
                      <a:r>
                        <a:rPr lang="ru-RU" sz="1200" b="1" spc="-5" dirty="0">
                          <a:solidFill>
                            <a:srgbClr val="0070C0"/>
                          </a:solidFill>
                          <a:latin typeface="+mn-lt"/>
                          <a:ea typeface="Times New Roman"/>
                          <a:cs typeface="Times New Roman"/>
                        </a:rPr>
                        <a:t>т</a:t>
                      </a:r>
                      <a:r>
                        <a:rPr lang="ru-RU" sz="1200" b="1" spc="5" dirty="0">
                          <a:solidFill>
                            <a:srgbClr val="0070C0"/>
                          </a:solidFill>
                          <a:latin typeface="+mn-lt"/>
                          <a:ea typeface="Times New Roman"/>
                          <a:cs typeface="Times New Roman"/>
                        </a:rPr>
                        <a:t>у</a:t>
                      </a:r>
                      <a:r>
                        <a:rPr lang="ru-RU" sz="1200" b="1" dirty="0">
                          <a:solidFill>
                            <a:srgbClr val="0070C0"/>
                          </a:solidFill>
                          <a:latin typeface="+mn-lt"/>
                          <a:ea typeface="Times New Roman"/>
                          <a:cs typeface="Times New Roman"/>
                        </a:rPr>
                        <a:t>пень</a:t>
                      </a:r>
                      <a:endParaRPr lang="ru-RU" sz="1600" b="1" dirty="0">
                        <a:solidFill>
                          <a:srgbClr val="0070C0"/>
                        </a:solidFill>
                        <a:latin typeface="+mn-lt"/>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endParaRPr lang="ru-RU" sz="1600" b="1" dirty="0">
                        <a:solidFill>
                          <a:srgbClr val="0070C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339725">
                        <a:lnSpc>
                          <a:spcPct val="107000"/>
                        </a:lnSpc>
                        <a:spcBef>
                          <a:spcPts val="45"/>
                        </a:spcBef>
                        <a:spcAft>
                          <a:spcPts val="0"/>
                        </a:spcAft>
                      </a:pPr>
                      <a:r>
                        <a:rPr lang="ru-RU" sz="1200" b="1" dirty="0">
                          <a:solidFill>
                            <a:srgbClr val="0070C0"/>
                          </a:solidFill>
                          <a:latin typeface="+mn-lt"/>
                          <a:ea typeface="Times New Roman"/>
                          <a:cs typeface="Times New Roman"/>
                        </a:rPr>
                        <a:t>3</a:t>
                      </a:r>
                      <a:r>
                        <a:rPr lang="ru-RU" sz="1200" b="1" spc="5" dirty="0">
                          <a:solidFill>
                            <a:srgbClr val="0070C0"/>
                          </a:solidFill>
                          <a:latin typeface="+mn-lt"/>
                          <a:ea typeface="Times New Roman"/>
                          <a:cs typeface="Times New Roman"/>
                        </a:rPr>
                        <a:t>-</a:t>
                      </a:r>
                      <a:r>
                        <a:rPr lang="ru-RU" sz="1200" b="1" dirty="0">
                          <a:solidFill>
                            <a:srgbClr val="0070C0"/>
                          </a:solidFill>
                          <a:latin typeface="+mn-lt"/>
                          <a:ea typeface="Times New Roman"/>
                          <a:cs typeface="Times New Roman"/>
                        </a:rPr>
                        <a:t>я с</a:t>
                      </a:r>
                      <a:r>
                        <a:rPr lang="ru-RU" sz="1200" b="1" spc="-5" dirty="0">
                          <a:solidFill>
                            <a:srgbClr val="0070C0"/>
                          </a:solidFill>
                          <a:latin typeface="+mn-lt"/>
                          <a:ea typeface="Times New Roman"/>
                          <a:cs typeface="Times New Roman"/>
                        </a:rPr>
                        <a:t>т</a:t>
                      </a:r>
                      <a:r>
                        <a:rPr lang="ru-RU" sz="1200" b="1" spc="5" dirty="0">
                          <a:solidFill>
                            <a:srgbClr val="0070C0"/>
                          </a:solidFill>
                          <a:latin typeface="+mn-lt"/>
                          <a:ea typeface="Times New Roman"/>
                          <a:cs typeface="Times New Roman"/>
                        </a:rPr>
                        <a:t>у</a:t>
                      </a:r>
                      <a:r>
                        <a:rPr lang="ru-RU" sz="1200" b="1" dirty="0">
                          <a:solidFill>
                            <a:srgbClr val="0070C0"/>
                          </a:solidFill>
                          <a:latin typeface="+mn-lt"/>
                          <a:ea typeface="Times New Roman"/>
                          <a:cs typeface="Times New Roman"/>
                        </a:rPr>
                        <a:t>пень</a:t>
                      </a:r>
                      <a:endParaRPr lang="ru-RU" sz="1600" b="1" dirty="0">
                        <a:solidFill>
                          <a:srgbClr val="0070C0"/>
                        </a:solidFill>
                        <a:latin typeface="+mn-lt"/>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endParaRPr lang="ru-RU" sz="1600" b="1" dirty="0">
                        <a:solidFill>
                          <a:srgbClr val="0070C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339725">
                        <a:lnSpc>
                          <a:spcPct val="107000"/>
                        </a:lnSpc>
                        <a:spcBef>
                          <a:spcPts val="45"/>
                        </a:spcBef>
                        <a:spcAft>
                          <a:spcPts val="0"/>
                        </a:spcAft>
                      </a:pPr>
                      <a:r>
                        <a:rPr lang="ru-RU" sz="1200" b="1" dirty="0">
                          <a:solidFill>
                            <a:srgbClr val="0070C0"/>
                          </a:solidFill>
                          <a:latin typeface="+mn-lt"/>
                          <a:ea typeface="Times New Roman"/>
                          <a:cs typeface="Times New Roman"/>
                        </a:rPr>
                        <a:t>4</a:t>
                      </a:r>
                      <a:r>
                        <a:rPr lang="ru-RU" sz="1200" b="1" spc="5" dirty="0">
                          <a:solidFill>
                            <a:srgbClr val="0070C0"/>
                          </a:solidFill>
                          <a:latin typeface="+mn-lt"/>
                          <a:ea typeface="Times New Roman"/>
                          <a:cs typeface="Times New Roman"/>
                        </a:rPr>
                        <a:t>-</a:t>
                      </a:r>
                      <a:r>
                        <a:rPr lang="ru-RU" sz="1200" b="1" dirty="0">
                          <a:solidFill>
                            <a:srgbClr val="0070C0"/>
                          </a:solidFill>
                          <a:latin typeface="+mn-lt"/>
                          <a:ea typeface="Times New Roman"/>
                          <a:cs typeface="Times New Roman"/>
                        </a:rPr>
                        <a:t>я с</a:t>
                      </a:r>
                      <a:r>
                        <a:rPr lang="ru-RU" sz="1200" b="1" spc="-5" dirty="0">
                          <a:solidFill>
                            <a:srgbClr val="0070C0"/>
                          </a:solidFill>
                          <a:latin typeface="+mn-lt"/>
                          <a:ea typeface="Times New Roman"/>
                          <a:cs typeface="Times New Roman"/>
                        </a:rPr>
                        <a:t>т</a:t>
                      </a:r>
                      <a:r>
                        <a:rPr lang="ru-RU" sz="1200" b="1" spc="5" dirty="0">
                          <a:solidFill>
                            <a:srgbClr val="0070C0"/>
                          </a:solidFill>
                          <a:latin typeface="+mn-lt"/>
                          <a:ea typeface="Times New Roman"/>
                          <a:cs typeface="Times New Roman"/>
                        </a:rPr>
                        <a:t>у</a:t>
                      </a:r>
                      <a:r>
                        <a:rPr lang="ru-RU" sz="1200" b="1" dirty="0">
                          <a:solidFill>
                            <a:srgbClr val="0070C0"/>
                          </a:solidFill>
                          <a:latin typeface="+mn-lt"/>
                          <a:ea typeface="Times New Roman"/>
                          <a:cs typeface="Times New Roman"/>
                        </a:rPr>
                        <a:t>пень</a:t>
                      </a:r>
                      <a:endParaRPr lang="ru-RU" sz="1600" b="1" dirty="0">
                        <a:solidFill>
                          <a:srgbClr val="0070C0"/>
                        </a:solidFill>
                        <a:latin typeface="+mn-lt"/>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45816">
                <a:tc rowSpan="2">
                  <a:txBody>
                    <a:bodyPr/>
                    <a:lstStyle/>
                    <a:p>
                      <a:pPr marL="54610" algn="ctr">
                        <a:lnSpc>
                          <a:spcPct val="117000"/>
                        </a:lnSpc>
                        <a:spcBef>
                          <a:spcPts val="285"/>
                        </a:spcBef>
                        <a:spcAft>
                          <a:spcPts val="0"/>
                        </a:spcAft>
                      </a:pPr>
                      <a:r>
                        <a:rPr lang="ru-RU" sz="1600" b="1" dirty="0">
                          <a:solidFill>
                            <a:srgbClr val="002060"/>
                          </a:solidFill>
                          <a:latin typeface="+mn-lt"/>
                          <a:ea typeface="Times New Roman"/>
                          <a:cs typeface="Times New Roman"/>
                        </a:rPr>
                        <a:t>Текст с </a:t>
                      </a:r>
                      <a:r>
                        <a:rPr lang="ru-RU" sz="1600" b="1" dirty="0" err="1">
                          <a:solidFill>
                            <a:srgbClr val="002060"/>
                          </a:solidFill>
                          <a:latin typeface="+mn-lt"/>
                          <a:ea typeface="Times New Roman"/>
                          <a:cs typeface="Times New Roman"/>
                        </a:rPr>
                        <a:t>под</a:t>
                      </a:r>
                      <a:r>
                        <a:rPr lang="ru-RU" sz="1600" b="1" spc="5" dirty="0" err="1">
                          <a:solidFill>
                            <a:srgbClr val="002060"/>
                          </a:solidFill>
                          <a:latin typeface="+mn-lt"/>
                          <a:ea typeface="Times New Roman"/>
                          <a:cs typeface="Times New Roman"/>
                        </a:rPr>
                        <a:t>р</a:t>
                      </a:r>
                      <a:r>
                        <a:rPr lang="ru-RU" sz="1600" b="1" dirty="0" err="1">
                          <a:solidFill>
                            <a:srgbClr val="002060"/>
                          </a:solidFill>
                          <a:latin typeface="+mn-lt"/>
                          <a:ea typeface="Times New Roman"/>
                          <a:cs typeface="Times New Roman"/>
                        </a:rPr>
                        <a:t>обностя-ми</a:t>
                      </a:r>
                      <a:r>
                        <a:rPr lang="ru-RU" sz="1600" b="1" dirty="0">
                          <a:solidFill>
                            <a:srgbClr val="002060"/>
                          </a:solidFill>
                          <a:latin typeface="+mn-lt"/>
                          <a:ea typeface="Times New Roman"/>
                          <a:cs typeface="Times New Roman"/>
                        </a:rPr>
                        <a:t>, </a:t>
                      </a:r>
                      <a:r>
                        <a:rPr lang="ru-RU" sz="1600" b="1" dirty="0" err="1">
                          <a:solidFill>
                            <a:srgbClr val="002060"/>
                          </a:solidFill>
                          <a:latin typeface="+mn-lt"/>
                          <a:ea typeface="Times New Roman"/>
                          <a:cs typeface="Times New Roman"/>
                        </a:rPr>
                        <a:t>с</a:t>
                      </a:r>
                      <a:r>
                        <a:rPr lang="ru-RU" sz="1600" b="1" dirty="0">
                          <a:solidFill>
                            <a:srgbClr val="002060"/>
                          </a:solidFill>
                          <a:latin typeface="+mn-lt"/>
                          <a:ea typeface="Times New Roman"/>
                          <a:cs typeface="Times New Roman"/>
                        </a:rPr>
                        <a:t> пря</a:t>
                      </a:r>
                      <a:r>
                        <a:rPr lang="ru-RU" sz="1600" b="1" spc="5" dirty="0">
                          <a:solidFill>
                            <a:srgbClr val="002060"/>
                          </a:solidFill>
                          <a:latin typeface="+mn-lt"/>
                          <a:ea typeface="Times New Roman"/>
                          <a:cs typeface="Times New Roman"/>
                        </a:rPr>
                        <a:t>м</a:t>
                      </a:r>
                      <a:r>
                        <a:rPr lang="ru-RU" sz="1600" b="1" dirty="0">
                          <a:solidFill>
                            <a:srgbClr val="002060"/>
                          </a:solidFill>
                          <a:latin typeface="+mn-lt"/>
                          <a:ea typeface="Times New Roman"/>
                          <a:cs typeface="Times New Roman"/>
                        </a:rPr>
                        <a:t>ой речью</a:t>
                      </a:r>
                      <a:endParaRPr lang="ru-RU" sz="1600" b="1" dirty="0">
                        <a:solidFill>
                          <a:srgbClr val="00206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endParaRPr lang="ru-RU" sz="1600" b="1">
                        <a:solidFill>
                          <a:srgbClr val="00206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marL="180975" marR="150495" indent="122555">
                        <a:lnSpc>
                          <a:spcPct val="117000"/>
                        </a:lnSpc>
                        <a:spcBef>
                          <a:spcPts val="285"/>
                        </a:spcBef>
                        <a:spcAft>
                          <a:spcPts val="0"/>
                        </a:spcAft>
                      </a:pPr>
                      <a:r>
                        <a:rPr lang="ru-RU" sz="1600" b="1" dirty="0">
                          <a:solidFill>
                            <a:srgbClr val="002060"/>
                          </a:solidFill>
                          <a:latin typeface="+mn-lt"/>
                          <a:ea typeface="Times New Roman"/>
                          <a:cs typeface="Times New Roman"/>
                        </a:rPr>
                        <a:t>Без деталей, без прямой речи</a:t>
                      </a:r>
                      <a:endParaRPr lang="ru-RU" sz="1600" b="1" dirty="0">
                        <a:solidFill>
                          <a:srgbClr val="002060"/>
                        </a:solidFill>
                        <a:latin typeface="+mn-lt"/>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nSpc>
                          <a:spcPct val="107000"/>
                        </a:lnSpc>
                        <a:spcAft>
                          <a:spcPts val="0"/>
                        </a:spcAft>
                      </a:pPr>
                      <a:endParaRPr lang="ru-RU" sz="1600" b="1" dirty="0">
                        <a:solidFill>
                          <a:srgbClr val="00206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6830" marR="8255" algn="ctr">
                        <a:lnSpc>
                          <a:spcPct val="117000"/>
                        </a:lnSpc>
                        <a:spcBef>
                          <a:spcPts val="285"/>
                        </a:spcBef>
                        <a:spcAft>
                          <a:spcPts val="0"/>
                        </a:spcAft>
                      </a:pPr>
                      <a:r>
                        <a:rPr lang="ru-RU" sz="1600" b="1" dirty="0">
                          <a:solidFill>
                            <a:srgbClr val="002060"/>
                          </a:solidFill>
                          <a:latin typeface="+mn-lt"/>
                          <a:ea typeface="Times New Roman"/>
                          <a:cs typeface="Times New Roman"/>
                        </a:rPr>
                        <a:t>Схематичес</a:t>
                      </a:r>
                      <a:r>
                        <a:rPr lang="ru-RU" sz="1600" b="1" spc="5" dirty="0">
                          <a:solidFill>
                            <a:srgbClr val="002060"/>
                          </a:solidFill>
                          <a:latin typeface="+mn-lt"/>
                          <a:ea typeface="Times New Roman"/>
                          <a:cs typeface="Times New Roman"/>
                        </a:rPr>
                        <a:t>к</a:t>
                      </a:r>
                      <a:r>
                        <a:rPr lang="ru-RU" sz="1600" b="1" dirty="0">
                          <a:solidFill>
                            <a:srgbClr val="002060"/>
                          </a:solidFill>
                          <a:latin typeface="+mn-lt"/>
                          <a:ea typeface="Times New Roman"/>
                          <a:cs typeface="Times New Roman"/>
                        </a:rPr>
                        <a:t>ое </a:t>
                      </a:r>
                      <a:r>
                        <a:rPr lang="ru-RU" sz="1600" b="1" dirty="0" err="1">
                          <a:solidFill>
                            <a:srgbClr val="002060"/>
                          </a:solidFill>
                          <a:latin typeface="+mn-lt"/>
                          <a:ea typeface="Times New Roman"/>
                          <a:cs typeface="Times New Roman"/>
                        </a:rPr>
                        <a:t>нало-жение</a:t>
                      </a:r>
                      <a:r>
                        <a:rPr lang="ru-RU" sz="1600" b="1" dirty="0">
                          <a:solidFill>
                            <a:srgbClr val="002060"/>
                          </a:solidFill>
                          <a:latin typeface="+mn-lt"/>
                          <a:ea typeface="Times New Roman"/>
                          <a:cs typeface="Times New Roman"/>
                        </a:rPr>
                        <a:t> основных</a:t>
                      </a:r>
                      <a:r>
                        <a:rPr lang="ru-RU" sz="1600" b="1" spc="5" dirty="0">
                          <a:solidFill>
                            <a:srgbClr val="002060"/>
                          </a:solidFill>
                          <a:latin typeface="+mn-lt"/>
                          <a:ea typeface="Times New Roman"/>
                          <a:cs typeface="Times New Roman"/>
                        </a:rPr>
                        <a:t> </a:t>
                      </a:r>
                      <a:r>
                        <a:rPr lang="ru-RU" sz="1600" b="1" dirty="0" err="1">
                          <a:solidFill>
                            <a:srgbClr val="002060"/>
                          </a:solidFill>
                          <a:latin typeface="+mn-lt"/>
                          <a:ea typeface="Times New Roman"/>
                          <a:cs typeface="Times New Roman"/>
                        </a:rPr>
                        <a:t>со-бытий</a:t>
                      </a:r>
                      <a:endParaRPr lang="ru-RU" sz="1600" b="1" dirty="0">
                        <a:solidFill>
                          <a:srgbClr val="002060"/>
                        </a:solidFill>
                        <a:latin typeface="+mn-lt"/>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nSpc>
                          <a:spcPct val="107000"/>
                        </a:lnSpc>
                        <a:spcAft>
                          <a:spcPts val="0"/>
                        </a:spcAft>
                      </a:pPr>
                      <a:endParaRPr lang="ru-RU" sz="1600" b="1" dirty="0">
                        <a:solidFill>
                          <a:srgbClr val="002060"/>
                        </a:solidFill>
                        <a:latin typeface="+mn-lt"/>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60325" marR="29845" algn="ctr">
                        <a:lnSpc>
                          <a:spcPct val="117000"/>
                        </a:lnSpc>
                        <a:spcBef>
                          <a:spcPts val="285"/>
                        </a:spcBef>
                        <a:spcAft>
                          <a:spcPts val="0"/>
                        </a:spcAft>
                      </a:pPr>
                      <a:r>
                        <a:rPr lang="ru-RU" sz="1600" b="1" dirty="0">
                          <a:solidFill>
                            <a:srgbClr val="002060"/>
                          </a:solidFill>
                          <a:latin typeface="+mn-lt"/>
                          <a:ea typeface="Times New Roman"/>
                          <a:cs typeface="Times New Roman"/>
                        </a:rPr>
                        <a:t>Лишь</a:t>
                      </a:r>
                      <a:r>
                        <a:rPr lang="ru-RU" sz="1600" b="1" spc="-5" dirty="0">
                          <a:solidFill>
                            <a:srgbClr val="002060"/>
                          </a:solidFill>
                          <a:latin typeface="+mn-lt"/>
                          <a:ea typeface="Times New Roman"/>
                          <a:cs typeface="Times New Roman"/>
                        </a:rPr>
                        <a:t> </a:t>
                      </a:r>
                      <a:r>
                        <a:rPr lang="ru-RU" sz="1600" b="1" dirty="0">
                          <a:solidFill>
                            <a:srgbClr val="002060"/>
                          </a:solidFill>
                          <a:latin typeface="+mn-lt"/>
                          <a:ea typeface="Times New Roman"/>
                          <a:cs typeface="Times New Roman"/>
                        </a:rPr>
                        <a:t>общая</a:t>
                      </a:r>
                      <a:r>
                        <a:rPr lang="ru-RU" sz="1600" b="1" spc="5" dirty="0">
                          <a:solidFill>
                            <a:srgbClr val="002060"/>
                          </a:solidFill>
                          <a:latin typeface="+mn-lt"/>
                          <a:ea typeface="Times New Roman"/>
                          <a:cs typeface="Times New Roman"/>
                        </a:rPr>
                        <a:t> </a:t>
                      </a:r>
                      <a:r>
                        <a:rPr lang="ru-RU" sz="1600" b="1" dirty="0">
                          <a:solidFill>
                            <a:srgbClr val="002060"/>
                          </a:solidFill>
                          <a:latin typeface="+mn-lt"/>
                          <a:ea typeface="Times New Roman"/>
                          <a:cs typeface="Times New Roman"/>
                        </a:rPr>
                        <a:t>мысль без </a:t>
                      </a:r>
                      <a:r>
                        <a:rPr lang="ru-RU" sz="1600" b="1" spc="-5" dirty="0">
                          <a:solidFill>
                            <a:srgbClr val="002060"/>
                          </a:solidFill>
                          <a:latin typeface="+mn-lt"/>
                          <a:ea typeface="Times New Roman"/>
                          <a:cs typeface="Times New Roman"/>
                        </a:rPr>
                        <a:t>с</a:t>
                      </a:r>
                      <a:r>
                        <a:rPr lang="ru-RU" sz="1600" b="1" spc="5" dirty="0">
                          <a:solidFill>
                            <a:srgbClr val="002060"/>
                          </a:solidFill>
                          <a:latin typeface="+mn-lt"/>
                          <a:ea typeface="Times New Roman"/>
                          <a:cs typeface="Times New Roman"/>
                        </a:rPr>
                        <a:t>ю</a:t>
                      </a:r>
                      <a:r>
                        <a:rPr lang="ru-RU" sz="1600" b="1" dirty="0">
                          <a:solidFill>
                            <a:srgbClr val="002060"/>
                          </a:solidFill>
                          <a:latin typeface="+mn-lt"/>
                          <a:ea typeface="Times New Roman"/>
                          <a:cs typeface="Times New Roman"/>
                        </a:rPr>
                        <a:t>жета, без </a:t>
                      </a:r>
                      <a:r>
                        <a:rPr lang="ru-RU" sz="1600" b="1" dirty="0" err="1">
                          <a:solidFill>
                            <a:srgbClr val="002060"/>
                          </a:solidFill>
                          <a:latin typeface="+mn-lt"/>
                          <a:ea typeface="Times New Roman"/>
                          <a:cs typeface="Times New Roman"/>
                        </a:rPr>
                        <a:t>дей-ствующих</a:t>
                      </a:r>
                      <a:r>
                        <a:rPr lang="ru-RU" sz="1600" b="1" dirty="0">
                          <a:solidFill>
                            <a:srgbClr val="002060"/>
                          </a:solidFill>
                          <a:latin typeface="+mn-lt"/>
                          <a:ea typeface="Times New Roman"/>
                          <a:cs typeface="Times New Roman"/>
                        </a:rPr>
                        <a:t> лиц</a:t>
                      </a:r>
                      <a:endParaRPr lang="ru-RU" sz="1600" b="1" dirty="0">
                        <a:solidFill>
                          <a:srgbClr val="002060"/>
                        </a:solidFill>
                        <a:latin typeface="+mn-lt"/>
                        <a:ea typeface="Calibri"/>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47533">
                <a:tc vMerge="1">
                  <a:txBody>
                    <a:bodyPr/>
                    <a:lstStyle/>
                    <a:p>
                      <a:endParaRPr lang="ru-RU"/>
                    </a:p>
                  </a:txBody>
                  <a:tcPr/>
                </a:tc>
                <a:tc gridSpan="2">
                  <a:txBody>
                    <a:bodyPr/>
                    <a:lstStyle/>
                    <a:p>
                      <a:pPr>
                        <a:lnSpc>
                          <a:spcPct val="107000"/>
                        </a:lnSpc>
                        <a:spcAft>
                          <a:spcPts val="0"/>
                        </a:spcAft>
                      </a:pPr>
                      <a:endParaRPr lang="ru-RU"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357158" y="442918"/>
            <a:ext cx="842968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fontAlgn="base">
              <a:spcBef>
                <a:spcPct val="0"/>
              </a:spcBef>
              <a:spcAft>
                <a:spcPct val="0"/>
              </a:spcAft>
            </a:pPr>
            <a:r>
              <a:rPr lang="ru-RU" sz="2400" b="1" dirty="0" smtClean="0">
                <a:solidFill>
                  <a:srgbClr val="002060"/>
                </a:solidFill>
              </a:rPr>
              <a:t>Необходим тщательный подбор текстов для успешного сжатия:</a:t>
            </a:r>
          </a:p>
          <a:p>
            <a:pPr lvl="0" indent="450850" fontAlgn="base">
              <a:spcBef>
                <a:spcPct val="0"/>
              </a:spcBef>
              <a:spcAft>
                <a:spcPct val="0"/>
              </a:spcAft>
              <a:buFontTx/>
              <a:buChar char="-"/>
            </a:pPr>
            <a:r>
              <a:rPr lang="ru-RU" sz="2400" b="1" dirty="0" smtClean="0">
                <a:solidFill>
                  <a:srgbClr val="002060"/>
                </a:solidFill>
              </a:rPr>
              <a:t>не рекомендуется описательный текст;</a:t>
            </a:r>
          </a:p>
          <a:p>
            <a:pPr lvl="0" indent="450850" fontAlgn="base">
              <a:spcBef>
                <a:spcPct val="0"/>
              </a:spcBef>
              <a:spcAft>
                <a:spcPct val="0"/>
              </a:spcAft>
              <a:buFontTx/>
              <a:buChar char="-"/>
            </a:pPr>
            <a:r>
              <a:rPr lang="ru-RU" sz="2400" b="1" dirty="0" smtClean="0">
                <a:solidFill>
                  <a:srgbClr val="002060"/>
                </a:solidFill>
              </a:rPr>
              <a:t>рассуждение нельзя сокращать за счет аргументов, доказательств – сокращать можно лишь некоторые примеры, а также «уплотнять» синтаксические конструкции.</a:t>
            </a:r>
          </a:p>
          <a:p>
            <a:pPr lvl="0" indent="450850" fontAlgn="base">
              <a:spcBef>
                <a:spcPct val="0"/>
              </a:spcBef>
              <a:spcAft>
                <a:spcPct val="0"/>
              </a:spcAft>
              <a:buFontTx/>
              <a:buChar char="-"/>
            </a:pPr>
            <a:endParaRPr lang="ru-RU" sz="2400" b="1" dirty="0" smtClean="0">
              <a:solidFill>
                <a:srgbClr val="002060"/>
              </a:solidFill>
            </a:endParaRPr>
          </a:p>
          <a:p>
            <a:pPr lvl="0" indent="450850" fontAlgn="base">
              <a:spcBef>
                <a:spcPct val="0"/>
              </a:spcBef>
              <a:spcAft>
                <a:spcPct val="0"/>
              </a:spcAft>
            </a:pPr>
            <a:r>
              <a:rPr lang="ru-RU" sz="2400" b="1" dirty="0" smtClean="0">
                <a:solidFill>
                  <a:srgbClr val="002060"/>
                </a:solidFill>
              </a:rPr>
              <a:t> Лучше других поддаются сжатию повествовательные </a:t>
            </a:r>
            <a:r>
              <a:rPr lang="ru-RU" sz="2400" b="1" dirty="0" smtClean="0">
                <a:solidFill>
                  <a:srgbClr val="0070C0"/>
                </a:solidFill>
              </a:rPr>
              <a:t>тексты, рассказы, имеющие сюжет;</a:t>
            </a:r>
            <a:r>
              <a:rPr lang="ru-RU" sz="2400" b="1" dirty="0" smtClean="0">
                <a:solidFill>
                  <a:srgbClr val="002060"/>
                </a:solidFill>
              </a:rPr>
              <a:t> здесь могут быть сокращены некоторые подробности действия, разговоры действующих лиц, вставные пейзажные зарисовки.</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b="1" dirty="0" smtClean="0">
                <a:solidFill>
                  <a:srgbClr val="0070C0"/>
                </a:solidFill>
              </a:rPr>
              <a:t>В идеальном варианте </a:t>
            </a:r>
            <a:r>
              <a:rPr lang="ru-RU" sz="2400" b="1" dirty="0" smtClean="0">
                <a:solidFill>
                  <a:srgbClr val="002060"/>
                </a:solidFill>
              </a:rPr>
              <a:t>сжатое изложение – это не отдельные фразы из полного текста, кое-как связанные между собой (так бывает), а новый рассказ, заново самостоятельно построенный, целостный, лаконичный, ясный.</a:t>
            </a:r>
          </a:p>
        </p:txBody>
      </p:sp>
      <p:sp>
        <p:nvSpPr>
          <p:cNvPr id="4" name="Прямоугольник 3"/>
          <p:cNvSpPr/>
          <p:nvPr/>
        </p:nvSpPr>
        <p:spPr>
          <a:xfrm>
            <a:off x="3542680" y="0"/>
            <a:ext cx="5244162" cy="400110"/>
          </a:xfrm>
          <a:prstGeom prst="rect">
            <a:avLst/>
          </a:prstGeom>
        </p:spPr>
        <p:txBody>
          <a:bodyPr wrap="square">
            <a:spAutoFit/>
          </a:bodyPr>
          <a:lstStyle/>
          <a:p>
            <a:pPr algn="r"/>
            <a:r>
              <a:rPr lang="ru-RU" sz="2000" b="1" dirty="0" smtClean="0">
                <a:solidFill>
                  <a:srgbClr val="0070C0"/>
                </a:solidFill>
              </a:rPr>
              <a:t>Сжатое  изложение</a:t>
            </a:r>
            <a:endParaRPr lang="ru-RU" sz="20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0"/>
            <a:ext cx="8072493" cy="461665"/>
          </a:xfrm>
          <a:prstGeom prst="rect">
            <a:avLst/>
          </a:prstGeom>
        </p:spPr>
        <p:txBody>
          <a:bodyPr wrap="square">
            <a:spAutoFit/>
          </a:bodyPr>
          <a:lstStyle/>
          <a:p>
            <a:pPr algn="ctr"/>
            <a:r>
              <a:rPr lang="ru-RU" sz="2400" b="1" dirty="0" smtClean="0">
                <a:solidFill>
                  <a:srgbClr val="0070C0"/>
                </a:solidFill>
                <a:latin typeface="+mj-lt"/>
              </a:rPr>
              <a:t>Творческие</a:t>
            </a:r>
            <a:r>
              <a:rPr lang="ru-RU" sz="2400" dirty="0" smtClean="0">
                <a:solidFill>
                  <a:srgbClr val="0070C0"/>
                </a:solidFill>
                <a:latin typeface="+mj-lt"/>
              </a:rPr>
              <a:t> </a:t>
            </a:r>
            <a:r>
              <a:rPr lang="ru-RU" sz="2400" b="1" dirty="0" smtClean="0">
                <a:solidFill>
                  <a:srgbClr val="0070C0"/>
                </a:solidFill>
                <a:latin typeface="+mj-lt"/>
              </a:rPr>
              <a:t>пересказы</a:t>
            </a:r>
            <a:r>
              <a:rPr lang="ru-RU" sz="2400" dirty="0" smtClean="0">
                <a:solidFill>
                  <a:srgbClr val="0070C0"/>
                </a:solidFill>
                <a:latin typeface="+mj-lt"/>
              </a:rPr>
              <a:t> </a:t>
            </a:r>
            <a:r>
              <a:rPr lang="ru-RU" sz="2400" b="1" dirty="0" smtClean="0">
                <a:solidFill>
                  <a:srgbClr val="0070C0"/>
                </a:solidFill>
                <a:latin typeface="+mj-lt"/>
              </a:rPr>
              <a:t>и</a:t>
            </a:r>
            <a:r>
              <a:rPr lang="ru-RU" sz="2400" dirty="0" smtClean="0">
                <a:solidFill>
                  <a:srgbClr val="0070C0"/>
                </a:solidFill>
                <a:latin typeface="+mj-lt"/>
              </a:rPr>
              <a:t> </a:t>
            </a:r>
            <a:r>
              <a:rPr lang="ru-RU" sz="2400" b="1" dirty="0" smtClean="0">
                <a:solidFill>
                  <a:srgbClr val="0070C0"/>
                </a:solidFill>
                <a:latin typeface="+mj-lt"/>
              </a:rPr>
              <a:t>изложения</a:t>
            </a:r>
            <a:endParaRPr lang="ru-RU" sz="2400" dirty="0">
              <a:solidFill>
                <a:srgbClr val="0070C0"/>
              </a:solidFill>
              <a:latin typeface="+mj-lt"/>
            </a:endParaRPr>
          </a:p>
        </p:txBody>
      </p:sp>
      <p:sp>
        <p:nvSpPr>
          <p:cNvPr id="3" name="Прямоугольник 2"/>
          <p:cNvSpPr/>
          <p:nvPr/>
        </p:nvSpPr>
        <p:spPr>
          <a:xfrm>
            <a:off x="428596" y="857232"/>
            <a:ext cx="8715404" cy="5262979"/>
          </a:xfrm>
          <a:prstGeom prst="rect">
            <a:avLst/>
          </a:prstGeom>
        </p:spPr>
        <p:txBody>
          <a:bodyPr wrap="square">
            <a:spAutoFit/>
          </a:bodyPr>
          <a:lstStyle/>
          <a:p>
            <a:r>
              <a:rPr lang="ru-RU" sz="2400" b="1" dirty="0" smtClean="0">
                <a:solidFill>
                  <a:srgbClr val="002060"/>
                </a:solidFill>
              </a:rPr>
              <a:t>Такое название получили пересказы и изложения, в которых личный, творческий момент становится ведущим и определяющим, он заранее предусматривается, касается и содержания, и формы:</a:t>
            </a:r>
          </a:p>
          <a:p>
            <a:endParaRPr lang="ru-RU" sz="2400" b="1" dirty="0" smtClean="0">
              <a:solidFill>
                <a:srgbClr val="002060"/>
              </a:solidFill>
            </a:endParaRPr>
          </a:p>
          <a:p>
            <a:pPr>
              <a:buFontTx/>
              <a:buChar char="-"/>
            </a:pPr>
            <a:r>
              <a:rPr lang="ru-RU" sz="2400" b="1" dirty="0" smtClean="0">
                <a:solidFill>
                  <a:srgbClr val="002060"/>
                </a:solidFill>
              </a:rPr>
              <a:t> изменение лица рассказчика;</a:t>
            </a:r>
          </a:p>
          <a:p>
            <a:pPr>
              <a:buFontTx/>
              <a:buChar char="-"/>
            </a:pPr>
            <a:endParaRPr lang="ru-RU" sz="2400" b="1" dirty="0" smtClean="0">
              <a:solidFill>
                <a:srgbClr val="002060"/>
              </a:solidFill>
            </a:endParaRPr>
          </a:p>
          <a:p>
            <a:pPr>
              <a:buFontTx/>
              <a:buChar char="-"/>
            </a:pPr>
            <a:r>
              <a:rPr lang="ru-RU" sz="2400" b="1" dirty="0" smtClean="0">
                <a:solidFill>
                  <a:srgbClr val="002060"/>
                </a:solidFill>
              </a:rPr>
              <a:t> введение в рассказ словесных картин – так называемое словесное рисование;</a:t>
            </a:r>
          </a:p>
          <a:p>
            <a:pPr>
              <a:buFontTx/>
              <a:buChar char="-"/>
            </a:pPr>
            <a:endParaRPr lang="ru-RU" sz="2400" b="1" dirty="0" smtClean="0">
              <a:solidFill>
                <a:srgbClr val="002060"/>
              </a:solidFill>
            </a:endParaRPr>
          </a:p>
          <a:p>
            <a:pPr>
              <a:buFontTx/>
              <a:buChar char="-"/>
            </a:pPr>
            <a:r>
              <a:rPr lang="ru-RU" sz="2400" b="1" dirty="0" smtClean="0">
                <a:solidFill>
                  <a:srgbClr val="002060"/>
                </a:solidFill>
              </a:rPr>
              <a:t> это воображаемая экранизация, введение в сюжет новых сцен, фактов, действующих лиц; </a:t>
            </a:r>
          </a:p>
          <a:p>
            <a:pPr>
              <a:buFontTx/>
              <a:buChar char="-"/>
            </a:pPr>
            <a:endParaRPr lang="ru-RU" sz="2400" b="1" dirty="0" smtClean="0">
              <a:solidFill>
                <a:srgbClr val="002060"/>
              </a:solidFill>
            </a:endParaRPr>
          </a:p>
          <a:p>
            <a:pPr>
              <a:buFontTx/>
              <a:buChar char="-"/>
            </a:pPr>
            <a:r>
              <a:rPr lang="ru-RU" sz="2400" b="1" dirty="0" smtClean="0">
                <a:solidFill>
                  <a:srgbClr val="002060"/>
                </a:solidFill>
              </a:rPr>
              <a:t> драматизация, </a:t>
            </a:r>
            <a:r>
              <a:rPr lang="ru-RU" sz="2400" b="1" dirty="0" err="1" smtClean="0">
                <a:solidFill>
                  <a:srgbClr val="002060"/>
                </a:solidFill>
              </a:rPr>
              <a:t>инсценирование</a:t>
            </a:r>
            <a:r>
              <a:rPr lang="ru-RU" sz="2400" b="1" dirty="0" smtClean="0">
                <a:solidFill>
                  <a:srgbClr val="002060"/>
                </a:solidFill>
              </a:rPr>
              <a:t>, театральное воплощение. </a:t>
            </a:r>
            <a:endParaRPr lang="ru-RU" sz="2400" b="1" dirty="0">
              <a:solidFill>
                <a:srgbClr val="00206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85720" y="1640209"/>
            <a:ext cx="864399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lang="ru-RU" sz="2400" b="1" dirty="0" smtClean="0">
                <a:solidFill>
                  <a:srgbClr val="002060"/>
                </a:solidFill>
              </a:rPr>
              <a:t>Как видим, в выборе методов пересказа и изложения методика движется от простого подражания образцам через переходные ступени – к самостоятельности и творчеству под благотворным влиянием лучших образцов. Пренебрежительное отношение к образцам может привести только к примитиву, к неудаче. Опасность «сшивки чужих фраз» (К. Д. Ушинским) кроется и в методике подготовки пересказа. Так, традиционные пересказы по вопросам, рассказывание своего текста перед письмом – все это снижает уровень творчества детей. Коллективное составление текста допустимо лишь тогда, когда ставится задача коллективно работать, редактировать или когда учитель знакомит школьников с новым для них типом текста, стилем, жанром.</a:t>
            </a:r>
          </a:p>
        </p:txBody>
      </p:sp>
      <p:sp>
        <p:nvSpPr>
          <p:cNvPr id="3" name="TextBox 2"/>
          <p:cNvSpPr txBox="1"/>
          <p:nvPr/>
        </p:nvSpPr>
        <p:spPr>
          <a:xfrm>
            <a:off x="1857356" y="214290"/>
            <a:ext cx="7000924" cy="1477328"/>
          </a:xfrm>
          <a:prstGeom prst="rect">
            <a:avLst/>
          </a:prstGeom>
          <a:noFill/>
        </p:spPr>
        <p:txBody>
          <a:bodyPr wrap="square" rtlCol="0">
            <a:spAutoFit/>
          </a:bodyPr>
          <a:lstStyle/>
          <a:p>
            <a:r>
              <a:rPr lang="ru-RU" b="1" i="1" dirty="0" smtClean="0">
                <a:solidFill>
                  <a:srgbClr val="0070C0"/>
                </a:solidFill>
              </a:rPr>
              <a:t>«Нет сомнения, что дети более всего учатся, подражая; но ошибочно было бы думать, что из подражания сама собой вырастает самостоятельная деятельность. Подражание лишь дает материал для самостоятельной деятельности».</a:t>
            </a:r>
          </a:p>
          <a:p>
            <a:pPr algn="r"/>
            <a:r>
              <a:rPr lang="ru-RU" b="1" dirty="0" smtClean="0">
                <a:solidFill>
                  <a:srgbClr val="0070C0"/>
                </a:solidFill>
              </a:rPr>
              <a:t>К. Д. Ушинский «Человек как предмет воспитания»</a:t>
            </a:r>
            <a:endParaRPr lang="ru-RU" dirty="0">
              <a:solidFill>
                <a:srgbClr val="0070C0"/>
              </a:solidFill>
            </a:endParaRPr>
          </a:p>
        </p:txBody>
      </p:sp>
      <p:sp>
        <p:nvSpPr>
          <p:cNvPr id="4" name="Управляющая кнопка: далее 3">
            <a:hlinkClick r:id="rId2" action="ppaction://hlinksldjump" highlightClick="1"/>
          </p:cNvPr>
          <p:cNvSpPr/>
          <p:nvPr/>
        </p:nvSpPr>
        <p:spPr>
          <a:xfrm>
            <a:off x="8604448" y="6381328"/>
            <a:ext cx="360040"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3040" y="476672"/>
            <a:ext cx="8640960" cy="954107"/>
          </a:xfrm>
          <a:prstGeom prst="rect">
            <a:avLst/>
          </a:prstGeom>
        </p:spPr>
        <p:txBody>
          <a:bodyPr wrap="square">
            <a:spAutoFit/>
          </a:bodyPr>
          <a:lstStyle/>
          <a:p>
            <a:pPr algn="ctr"/>
            <a:r>
              <a:rPr lang="ru-RU" sz="2800" b="1" dirty="0" err="1" smtClean="0">
                <a:solidFill>
                  <a:srgbClr val="002060"/>
                </a:solidFill>
              </a:rPr>
              <a:t>С.К.Тивикова</a:t>
            </a:r>
            <a:r>
              <a:rPr lang="ru-RU" sz="2800" b="1" dirty="0" smtClean="0">
                <a:solidFill>
                  <a:srgbClr val="002060"/>
                </a:solidFill>
              </a:rPr>
              <a:t> </a:t>
            </a:r>
            <a:r>
              <a:rPr lang="ru-RU" sz="2800" b="1" dirty="0" smtClean="0">
                <a:solidFill>
                  <a:srgbClr val="002060"/>
                </a:solidFill>
              </a:rPr>
              <a:t> Творческое </a:t>
            </a:r>
            <a:r>
              <a:rPr lang="ru-RU" sz="2800" b="1" dirty="0" smtClean="0">
                <a:solidFill>
                  <a:srgbClr val="002060"/>
                </a:solidFill>
              </a:rPr>
              <a:t>изложение на основе метода прогнозирования</a:t>
            </a:r>
            <a:endParaRPr lang="ru-RU" sz="2800" b="1" dirty="0">
              <a:solidFill>
                <a:srgbClr val="002060"/>
              </a:solidFill>
            </a:endParaRPr>
          </a:p>
        </p:txBody>
      </p:sp>
      <p:sp>
        <p:nvSpPr>
          <p:cNvPr id="1027" name="Rectangle 3"/>
          <p:cNvSpPr>
            <a:spLocks noChangeArrowheads="1"/>
          </p:cNvSpPr>
          <p:nvPr/>
        </p:nvSpPr>
        <p:spPr bwMode="auto">
          <a:xfrm>
            <a:off x="251520" y="1916832"/>
            <a:ext cx="8892480" cy="20005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Изложение</a:t>
            </a:r>
            <a:r>
              <a:rPr kumimoji="0" lang="ru-RU" sz="2000" b="0"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a:t>
            </a: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с точки зрения теории речевой деятельности представляет собой два взаимосвязанных и взаимообусловленных процесса: восприятие и воспроизведение речевого высказывания.</a:t>
            </a:r>
          </a:p>
          <a:p>
            <a:pPr lvl="0" indent="179388" fontAlgn="base">
              <a:spcBef>
                <a:spcPct val="0"/>
              </a:spcBef>
              <a:spcAft>
                <a:spcPct val="0"/>
              </a:spcAft>
            </a:pPr>
            <a:r>
              <a:rPr lang="ru-RU" sz="2000" b="1" dirty="0" smtClean="0">
                <a:solidFill>
                  <a:schemeClr val="accent1">
                    <a:lumMod val="75000"/>
                  </a:schemeClr>
                </a:solidFill>
              </a:rPr>
              <a:t>Изложение только в том случае </a:t>
            </a:r>
            <a:r>
              <a:rPr lang="ru-RU" sz="2000" b="1" dirty="0" smtClean="0">
                <a:solidFill>
                  <a:schemeClr val="accent1">
                    <a:lumMod val="75000"/>
                  </a:schemeClr>
                </a:solidFill>
              </a:rPr>
              <a:t>способствует </a:t>
            </a:r>
            <a:r>
              <a:rPr lang="ru-RU" sz="2000" b="1" dirty="0" smtClean="0">
                <a:solidFill>
                  <a:schemeClr val="accent1">
                    <a:lumMod val="75000"/>
                  </a:schemeClr>
                </a:solidFill>
              </a:rPr>
              <a:t>речевому развитию учащихся, </a:t>
            </a:r>
            <a:r>
              <a:rPr lang="ru-RU" sz="2000" b="1" dirty="0" smtClean="0">
                <a:solidFill>
                  <a:schemeClr val="accent1">
                    <a:lumMod val="75000"/>
                  </a:schemeClr>
                </a:solidFill>
              </a:rPr>
              <a:t>если </a:t>
            </a:r>
            <a:r>
              <a:rPr lang="ru-RU" sz="2000" b="1" dirty="0" smtClean="0">
                <a:solidFill>
                  <a:schemeClr val="accent1">
                    <a:lumMod val="75000"/>
                  </a:schemeClr>
                </a:solidFill>
              </a:rPr>
              <a:t>текст будет запоминаться и </a:t>
            </a:r>
            <a:r>
              <a:rPr lang="ru-RU" sz="2000" b="1" dirty="0" smtClean="0">
                <a:solidFill>
                  <a:schemeClr val="accent1">
                    <a:lumMod val="75000"/>
                  </a:schemeClr>
                </a:solidFill>
              </a:rPr>
              <a:t>воспроизводиться </a:t>
            </a:r>
            <a:r>
              <a:rPr lang="ru-RU" sz="2000" b="1" dirty="0" smtClean="0">
                <a:solidFill>
                  <a:schemeClr val="accent1">
                    <a:lumMod val="75000"/>
                  </a:schemeClr>
                </a:solidFill>
              </a:rPr>
              <a:t>не механически, а достаточно </a:t>
            </a:r>
            <a:r>
              <a:rPr lang="ru-RU" sz="2000" b="1" dirty="0" smtClean="0">
                <a:solidFill>
                  <a:schemeClr val="accent1">
                    <a:lumMod val="75000"/>
                  </a:schemeClr>
                </a:solidFill>
              </a:rPr>
              <a:t>осознанно</a:t>
            </a:r>
            <a:r>
              <a:rPr lang="ru-RU" sz="2000" b="1" dirty="0" smtClean="0">
                <a:solidFill>
                  <a:schemeClr val="accent1">
                    <a:lumMod val="75000"/>
                  </a:schemeClr>
                </a:solidFill>
              </a:rPr>
              <a:t>, с опорой на определенную модель текста.</a:t>
            </a:r>
            <a:endParaRPr kumimoji="0" lang="ru-RU" sz="2000" b="1"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pic>
        <p:nvPicPr>
          <p:cNvPr id="1029" name="Picture 5" descr="http://darwin.philol.msu.ru/~otipl/50/sites/default/files/images/IMG003.preview.jpg"/>
          <p:cNvPicPr>
            <a:picLocks noChangeAspect="1" noChangeArrowheads="1"/>
          </p:cNvPicPr>
          <p:nvPr/>
        </p:nvPicPr>
        <p:blipFill>
          <a:blip r:embed="rId2" cstate="print"/>
          <a:srcRect/>
          <a:stretch>
            <a:fillRect/>
          </a:stretch>
        </p:blipFill>
        <p:spPr bwMode="auto">
          <a:xfrm>
            <a:off x="0" y="4005064"/>
            <a:ext cx="1192632" cy="1800200"/>
          </a:xfrm>
          <a:prstGeom prst="rect">
            <a:avLst/>
          </a:prstGeom>
          <a:ln>
            <a:noFill/>
          </a:ln>
          <a:effectLst>
            <a:softEdge rad="112500"/>
          </a:effectLst>
        </p:spPr>
      </p:pic>
      <p:sp>
        <p:nvSpPr>
          <p:cNvPr id="6" name="Прямоугольник 5"/>
          <p:cNvSpPr/>
          <p:nvPr/>
        </p:nvSpPr>
        <p:spPr>
          <a:xfrm>
            <a:off x="1187624" y="4293096"/>
            <a:ext cx="7740352" cy="2246769"/>
          </a:xfrm>
          <a:prstGeom prst="rect">
            <a:avLst/>
          </a:prstGeom>
        </p:spPr>
        <p:txBody>
          <a:bodyPr wrap="square">
            <a:spAutoFit/>
          </a:bodyPr>
          <a:lstStyle/>
          <a:p>
            <a:r>
              <a:rPr lang="ru-RU" sz="2000" b="1" dirty="0" smtClean="0">
                <a:solidFill>
                  <a:schemeClr val="accent1">
                    <a:lumMod val="75000"/>
                  </a:schemeClr>
                </a:solidFill>
              </a:rPr>
              <a:t>Н.И. </a:t>
            </a:r>
            <a:r>
              <a:rPr lang="ru-RU" sz="2000" b="1" dirty="0" err="1" smtClean="0">
                <a:solidFill>
                  <a:schemeClr val="accent1">
                    <a:lumMod val="75000"/>
                  </a:schemeClr>
                </a:solidFill>
              </a:rPr>
              <a:t>Жинкин</a:t>
            </a:r>
            <a:r>
              <a:rPr lang="ru-RU" sz="2000" b="1" dirty="0" smtClean="0">
                <a:solidFill>
                  <a:schemeClr val="accent1">
                    <a:lumMod val="75000"/>
                  </a:schemeClr>
                </a:solidFill>
              </a:rPr>
              <a:t> </a:t>
            </a:r>
            <a:r>
              <a:rPr lang="ru-RU" sz="2000" b="1" dirty="0" smtClean="0">
                <a:solidFill>
                  <a:schemeClr val="accent1">
                    <a:lumMod val="75000"/>
                  </a:schemeClr>
                </a:solidFill>
              </a:rPr>
              <a:t>отмечал, что в процессе восприятия </a:t>
            </a:r>
            <a:r>
              <a:rPr lang="ru-RU" sz="2000" b="1" dirty="0" smtClean="0">
                <a:solidFill>
                  <a:schemeClr val="accent1">
                    <a:lumMod val="75000"/>
                  </a:schemeClr>
                </a:solidFill>
              </a:rPr>
              <a:t>речи </a:t>
            </a:r>
            <a:r>
              <a:rPr lang="ru-RU" sz="2000" b="1" dirty="0" smtClean="0">
                <a:solidFill>
                  <a:schemeClr val="accent1">
                    <a:lumMod val="75000"/>
                  </a:schemeClr>
                </a:solidFill>
              </a:rPr>
              <a:t>реципиент не запечатлевает в памяти развернутый контекст, а путем некоторого преобразования во внутренней части </a:t>
            </a:r>
            <a:r>
              <a:rPr lang="ru-RU" sz="2000" b="1" dirty="0" smtClean="0">
                <a:solidFill>
                  <a:schemeClr val="accent1">
                    <a:lumMod val="75000"/>
                  </a:schemeClr>
                </a:solidFill>
              </a:rPr>
              <a:t>сжимает </a:t>
            </a:r>
            <a:r>
              <a:rPr lang="ru-RU" sz="2000" b="1" dirty="0" smtClean="0">
                <a:solidFill>
                  <a:schemeClr val="accent1">
                    <a:lumMod val="75000"/>
                  </a:schemeClr>
                </a:solidFill>
              </a:rPr>
              <a:t>воспринимаемое сообщение до «</a:t>
            </a:r>
            <a:r>
              <a:rPr lang="ru-RU" sz="2000" b="1" dirty="0" smtClean="0">
                <a:solidFill>
                  <a:schemeClr val="accent1">
                    <a:lumMod val="75000"/>
                  </a:schemeClr>
                </a:solidFill>
              </a:rPr>
              <a:t>смысловой </a:t>
            </a:r>
            <a:r>
              <a:rPr lang="ru-RU" sz="2000" b="1" dirty="0" smtClean="0">
                <a:solidFill>
                  <a:schemeClr val="accent1">
                    <a:lumMod val="75000"/>
                  </a:schemeClr>
                </a:solidFill>
              </a:rPr>
              <a:t>темы», представляющей собой свое образный внутренний код (модель, схему), эквивалентный, с одной стороны, </a:t>
            </a:r>
            <a:r>
              <a:rPr lang="ru-RU" sz="2000" b="1" dirty="0" smtClean="0">
                <a:solidFill>
                  <a:schemeClr val="accent1">
                    <a:lumMod val="75000"/>
                  </a:schemeClr>
                </a:solidFill>
              </a:rPr>
              <a:t>смысловому </a:t>
            </a:r>
            <a:r>
              <a:rPr lang="ru-RU" sz="2000" b="1" dirty="0" smtClean="0">
                <a:solidFill>
                  <a:schemeClr val="accent1">
                    <a:lumMod val="75000"/>
                  </a:schemeClr>
                </a:solidFill>
              </a:rPr>
              <a:t>содержанию воспринимаемой речи, а с другой — речи воспроизводимой. </a:t>
            </a:r>
            <a:endParaRPr lang="ru-RU" sz="2000" b="1" dirty="0">
              <a:solidFill>
                <a:schemeClr val="accent1">
                  <a:lumMod val="75000"/>
                </a:schemeClr>
              </a:solidFill>
            </a:endParaRPr>
          </a:p>
        </p:txBody>
      </p:sp>
      <p:pic>
        <p:nvPicPr>
          <p:cNvPr id="7" name="image1.jpeg"/>
          <p:cNvPicPr/>
          <p:nvPr/>
        </p:nvPicPr>
        <p:blipFill>
          <a:blip r:embed="rId3" cstate="print"/>
          <a:stretch>
            <a:fillRect/>
          </a:stretch>
        </p:blipFill>
        <p:spPr>
          <a:xfrm rot="20280764">
            <a:off x="207155" y="541086"/>
            <a:ext cx="966855" cy="129442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5"/>
          <p:cNvSpPr>
            <a:spLocks noChangeArrowheads="1"/>
          </p:cNvSpPr>
          <p:nvPr/>
        </p:nvSpPr>
        <p:spPr bwMode="auto">
          <a:xfrm rot="10800000" flipV="1">
            <a:off x="395536" y="548680"/>
            <a:ext cx="8172400"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400" b="1" i="0" u="none" strike="noStrike" cap="none" normalizeH="0" baseline="0" dirty="0" smtClean="0">
                <a:ln>
                  <a:noFill/>
                </a:ln>
                <a:solidFill>
                  <a:schemeClr val="accent1">
                    <a:lumMod val="75000"/>
                  </a:schemeClr>
                </a:solidFill>
                <a:effectLst/>
                <a:ea typeface="Times New Roman" pitchFamily="18" charset="0"/>
                <a:cs typeface="Arial" pitchFamily="34" charset="0"/>
              </a:rPr>
              <a:t>Восприятие и воспроизведение текста изложения требуют использования различных видов работ:</a:t>
            </a:r>
          </a:p>
          <a:p>
            <a:pPr lvl="0" fontAlgn="base">
              <a:spcBef>
                <a:spcPct val="0"/>
              </a:spcBef>
              <a:spcAft>
                <a:spcPct val="0"/>
              </a:spcAft>
              <a:buFont typeface="Wingdings" pitchFamily="2" charset="2"/>
              <a:buChar char="ü"/>
            </a:pPr>
            <a:r>
              <a:rPr kumimoji="0" lang="ru-RU" sz="2400" b="1" i="0" u="none" strike="noStrike" cap="none" normalizeH="0" baseline="0" dirty="0" smtClean="0">
                <a:ln>
                  <a:noFill/>
                </a:ln>
                <a:solidFill>
                  <a:schemeClr val="accent1">
                    <a:lumMod val="75000"/>
                  </a:schemeClr>
                </a:solidFill>
                <a:effectLst/>
                <a:ea typeface="Times New Roman" pitchFamily="18" charset="0"/>
                <a:cs typeface="Arial" pitchFamily="34" charset="0"/>
              </a:rPr>
              <a:t> </a:t>
            </a:r>
            <a:r>
              <a:rPr lang="ru-RU" sz="2400" b="1" dirty="0" smtClean="0">
                <a:solidFill>
                  <a:schemeClr val="accent1">
                    <a:lumMod val="75000"/>
                  </a:schemeClr>
                </a:solidFill>
                <a:ea typeface="Times New Roman" pitchFamily="18" charset="0"/>
                <a:cs typeface="Arial" pitchFamily="34" charset="0"/>
              </a:rPr>
              <a:t>р</a:t>
            </a:r>
            <a:r>
              <a:rPr kumimoji="0" lang="ru-RU" sz="2400" b="1" i="0" u="none" strike="noStrike" cap="none" normalizeH="0" baseline="0" dirty="0" smtClean="0">
                <a:ln>
                  <a:noFill/>
                </a:ln>
                <a:solidFill>
                  <a:schemeClr val="accent1">
                    <a:lumMod val="75000"/>
                  </a:schemeClr>
                </a:solidFill>
                <a:effectLst/>
                <a:ea typeface="Times New Roman" pitchFamily="18" charset="0"/>
                <a:cs typeface="Arial" pitchFamily="34" charset="0"/>
              </a:rPr>
              <a:t>абота над заголовком </a:t>
            </a:r>
          </a:p>
          <a:p>
            <a:pPr lvl="0" fontAlgn="base">
              <a:spcBef>
                <a:spcPct val="0"/>
              </a:spcBef>
              <a:spcAft>
                <a:spcPct val="0"/>
              </a:spcAft>
              <a:buFont typeface="Wingdings" pitchFamily="2" charset="2"/>
              <a:buChar char="ü"/>
            </a:pPr>
            <a:r>
              <a:rPr kumimoji="0" lang="ru-RU" sz="2400" b="1" i="0" u="none" strike="noStrike" cap="none" normalizeH="0" baseline="0" dirty="0" smtClean="0">
                <a:ln>
                  <a:noFill/>
                </a:ln>
                <a:solidFill>
                  <a:schemeClr val="accent1">
                    <a:lumMod val="75000"/>
                  </a:schemeClr>
                </a:solidFill>
                <a:effectLst/>
                <a:ea typeface="Times New Roman" pitchFamily="18" charset="0"/>
                <a:cs typeface="Arial" pitchFamily="34" charset="0"/>
              </a:rPr>
              <a:t>выявление основной мысли высказывания </a:t>
            </a:r>
          </a:p>
          <a:p>
            <a:pPr lvl="0" fontAlgn="base">
              <a:spcBef>
                <a:spcPct val="0"/>
              </a:spcBef>
              <a:spcAft>
                <a:spcPct val="0"/>
              </a:spcAft>
              <a:buFont typeface="Wingdings" pitchFamily="2" charset="2"/>
              <a:buChar char="ü"/>
            </a:pPr>
            <a:r>
              <a:rPr kumimoji="0" lang="ru-RU" sz="2400" b="1" i="0" u="none" strike="noStrike" cap="none" normalizeH="0" baseline="0" dirty="0" smtClean="0">
                <a:ln>
                  <a:noFill/>
                </a:ln>
                <a:solidFill>
                  <a:schemeClr val="accent1">
                    <a:lumMod val="75000"/>
                  </a:schemeClr>
                </a:solidFill>
                <a:effectLst/>
                <a:ea typeface="Times New Roman" pitchFamily="18" charset="0"/>
                <a:cs typeface="Arial" pitchFamily="34" charset="0"/>
              </a:rPr>
              <a:t>составление плана </a:t>
            </a:r>
          </a:p>
          <a:p>
            <a:pPr lvl="0" fontAlgn="base">
              <a:spcBef>
                <a:spcPct val="0"/>
              </a:spcBef>
              <a:spcAft>
                <a:spcPct val="0"/>
              </a:spcAft>
              <a:buFont typeface="Wingdings" pitchFamily="2" charset="2"/>
              <a:buChar char="ü"/>
            </a:pPr>
            <a:r>
              <a:rPr lang="ru-RU" sz="2400" b="1" dirty="0" smtClean="0">
                <a:solidFill>
                  <a:schemeClr val="accent1">
                    <a:lumMod val="75000"/>
                  </a:schemeClr>
                </a:solidFill>
                <a:cs typeface="Arial" pitchFamily="34" charset="0"/>
              </a:rPr>
              <a:t>п</a:t>
            </a:r>
            <a:r>
              <a:rPr lang="ru-RU" sz="2400" b="1" dirty="0" smtClean="0">
                <a:solidFill>
                  <a:schemeClr val="accent1">
                    <a:lumMod val="75000"/>
                  </a:schemeClr>
                </a:solidFill>
                <a:cs typeface="Arial" pitchFamily="34" charset="0"/>
              </a:rPr>
              <a:t>рогнозирование текста</a:t>
            </a:r>
          </a:p>
          <a:p>
            <a:pPr lvl="0" fontAlgn="base">
              <a:spcBef>
                <a:spcPct val="0"/>
              </a:spcBef>
              <a:spcAft>
                <a:spcPct val="0"/>
              </a:spcAft>
              <a:buFont typeface="Wingdings" pitchFamily="2" charset="2"/>
              <a:buChar char="ü"/>
            </a:pPr>
            <a:r>
              <a:rPr lang="ru-RU" sz="2400" b="1" dirty="0" smtClean="0">
                <a:solidFill>
                  <a:schemeClr val="accent1">
                    <a:lumMod val="75000"/>
                  </a:schemeClr>
                </a:solidFill>
                <a:cs typeface="Arial" pitchFamily="34" charset="0"/>
              </a:rPr>
              <a:t>с</a:t>
            </a:r>
            <a:r>
              <a:rPr lang="ru-RU" sz="2400" b="1" dirty="0" smtClean="0">
                <a:solidFill>
                  <a:schemeClr val="accent1">
                    <a:lumMod val="75000"/>
                  </a:schemeClr>
                </a:solidFill>
                <a:cs typeface="Arial" pitchFamily="34" charset="0"/>
              </a:rPr>
              <a:t>оставление таблицы</a:t>
            </a:r>
            <a:endParaRPr lang="ru-RU" sz="2400" b="1" dirty="0" smtClean="0">
              <a:solidFill>
                <a:schemeClr val="accent1">
                  <a:lumMod val="75000"/>
                </a:schemeClr>
              </a:solidFill>
              <a:cs typeface="Arial" pitchFamily="34" charset="0"/>
            </a:endParaRPr>
          </a:p>
          <a:p>
            <a:pPr fontAlgn="base">
              <a:spcBef>
                <a:spcPct val="0"/>
              </a:spcBef>
              <a:spcAft>
                <a:spcPct val="0"/>
              </a:spcAft>
            </a:pPr>
            <a:endParaRPr lang="ru-RU" sz="4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8" name="Rectangle 6"/>
          <p:cNvSpPr>
            <a:spLocks noChangeArrowheads="1"/>
          </p:cNvSpPr>
          <p:nvPr/>
        </p:nvSpPr>
        <p:spPr bwMode="auto">
          <a:xfrm>
            <a:off x="0" y="2189459"/>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62" name="Picture 10" descr="https://mtdata.ru/u21/photo78CA/20991525553-0/original.jpg"/>
          <p:cNvPicPr>
            <a:picLocks noChangeAspect="1" noChangeArrowheads="1"/>
          </p:cNvPicPr>
          <p:nvPr/>
        </p:nvPicPr>
        <p:blipFill>
          <a:blip r:embed="rId2" cstate="print"/>
          <a:srcRect/>
          <a:stretch>
            <a:fillRect/>
          </a:stretch>
        </p:blipFill>
        <p:spPr bwMode="auto">
          <a:xfrm>
            <a:off x="3995936" y="3140968"/>
            <a:ext cx="4901208" cy="3267472"/>
          </a:xfrm>
          <a:prstGeom prst="rect">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0" y="0"/>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9388" algn="l"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chemeClr val="accent1">
                    <a:lumMod val="75000"/>
                  </a:schemeClr>
                </a:solidFill>
                <a:effectLst/>
                <a:ea typeface="Times New Roman" pitchFamily="18" charset="0"/>
                <a:cs typeface="Times New Roman" pitchFamily="18" charset="0"/>
              </a:rPr>
              <a:t>Вопросы,</a:t>
            </a: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задаваемые учащимися по тексту можно разделить на </a:t>
            </a:r>
            <a:r>
              <a:rPr kumimoji="0" lang="ru-RU" sz="2000" b="1" i="0" u="sng" strike="noStrike" cap="none" normalizeH="0" baseline="0" dirty="0" smtClean="0">
                <a:ln>
                  <a:noFill/>
                </a:ln>
                <a:solidFill>
                  <a:schemeClr val="accent1">
                    <a:lumMod val="75000"/>
                  </a:schemeClr>
                </a:solidFill>
                <a:effectLst/>
                <a:ea typeface="Times New Roman" pitchFamily="18" charset="0"/>
                <a:cs typeface="Times New Roman" pitchFamily="18" charset="0"/>
              </a:rPr>
              <a:t>три группы</a:t>
            </a: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соответствующие основным этапам работы над изложением на основе прогнозирования текста в ходе урока.</a:t>
            </a:r>
            <a:endParaRPr kumimoji="0" lang="ru-RU" sz="2000" b="1" i="0" u="none" strike="noStrike" cap="none" normalizeH="0" baseline="0" dirty="0" smtClean="0">
              <a:ln>
                <a:noFill/>
              </a:ln>
              <a:solidFill>
                <a:schemeClr val="accent1">
                  <a:lumMod val="75000"/>
                </a:schemeClr>
              </a:solidFill>
              <a:effectLst/>
              <a:cs typeface="Arial" pitchFamily="34" charset="0"/>
            </a:endParaRPr>
          </a:p>
        </p:txBody>
      </p:sp>
      <p:graphicFrame>
        <p:nvGraphicFramePr>
          <p:cNvPr id="3" name="Таблица 2"/>
          <p:cNvGraphicFramePr>
            <a:graphicFrameLocks noGrp="1"/>
          </p:cNvGraphicFramePr>
          <p:nvPr/>
        </p:nvGraphicFramePr>
        <p:xfrm>
          <a:off x="323529" y="1052736"/>
          <a:ext cx="8496942" cy="5544616"/>
        </p:xfrm>
        <a:graphic>
          <a:graphicData uri="http://schemas.openxmlformats.org/drawingml/2006/table">
            <a:tbl>
              <a:tblPr firstRow="1" bandRow="1">
                <a:tableStyleId>{5C22544A-7EE6-4342-B048-85BDC9FD1C3A}</a:tableStyleId>
              </a:tblPr>
              <a:tblGrid>
                <a:gridCol w="2832314"/>
                <a:gridCol w="2832314"/>
                <a:gridCol w="2832314"/>
              </a:tblGrid>
              <a:tr h="528446">
                <a:tc>
                  <a:txBody>
                    <a:bodyPr/>
                    <a:lstStyle/>
                    <a:p>
                      <a:r>
                        <a:rPr lang="ru-RU" dirty="0" smtClean="0"/>
                        <a:t>Вопросы первой группы</a:t>
                      </a:r>
                      <a:endParaRPr lang="ru-RU" dirty="0"/>
                    </a:p>
                  </a:txBody>
                  <a:tcPr/>
                </a:tc>
                <a:tc>
                  <a:txBody>
                    <a:bodyPr/>
                    <a:lstStyle/>
                    <a:p>
                      <a:r>
                        <a:rPr lang="ru-RU" dirty="0" smtClean="0"/>
                        <a:t>Вопросы второй группы</a:t>
                      </a:r>
                      <a:endParaRPr lang="ru-RU" dirty="0"/>
                    </a:p>
                  </a:txBody>
                  <a:tcPr/>
                </a:tc>
                <a:tc>
                  <a:txBody>
                    <a:bodyPr/>
                    <a:lstStyle/>
                    <a:p>
                      <a:r>
                        <a:rPr lang="ru-RU" dirty="0" smtClean="0"/>
                        <a:t>Вопросы третьей группы</a:t>
                      </a:r>
                      <a:endParaRPr lang="ru-RU" dirty="0"/>
                    </a:p>
                  </a:txBody>
                  <a:tcPr/>
                </a:tc>
              </a:tr>
              <a:tr h="5016170">
                <a:tc>
                  <a:txBody>
                    <a:bodyPr/>
                    <a:lstStyle/>
                    <a:p>
                      <a:r>
                        <a:rPr lang="ru-RU" sz="1600" b="1" kern="1200" dirty="0" smtClean="0">
                          <a:solidFill>
                            <a:schemeClr val="accent1">
                              <a:lumMod val="75000"/>
                            </a:schemeClr>
                          </a:solidFill>
                          <a:latin typeface="+mn-lt"/>
                          <a:ea typeface="+mn-ea"/>
                          <a:cs typeface="+mn-cs"/>
                        </a:rPr>
                        <a:t>Задача первой группы вопросов — на править догадки учеников в необходимое, определяемое заголовком русло, повысить интерес к речевому высказыванию. Эта группа вопросов способствует развитию у детей умения, ознакомившись с заголовком, с помощью учителя или самостоятельно задать себе вопросы, направленные на понимание предполагаемого содержания текста, его темы, основной мысли, жанра, типа, стиля. </a:t>
                      </a:r>
                      <a:endParaRPr lang="ru-RU" sz="1600" b="1" dirty="0">
                        <a:solidFill>
                          <a:schemeClr val="accent1">
                            <a:lumMod val="75000"/>
                          </a:schemeClr>
                        </a:solidFill>
                        <a:latin typeface="+mn-lt"/>
                      </a:endParaRPr>
                    </a:p>
                  </a:txBody>
                  <a:tcPr/>
                </a:tc>
                <a:tc>
                  <a:txBody>
                    <a:bodyPr/>
                    <a:lstStyle/>
                    <a:p>
                      <a:endParaRPr lang="ru-RU" dirty="0"/>
                    </a:p>
                  </a:txBody>
                  <a:tcPr/>
                </a:tc>
                <a:tc>
                  <a:txBody>
                    <a:bodyPr/>
                    <a:lstStyle/>
                    <a:p>
                      <a:r>
                        <a:rPr lang="ru-RU" sz="1800" b="1" i="0" kern="1200" dirty="0" smtClean="0">
                          <a:solidFill>
                            <a:schemeClr val="accent1">
                              <a:lumMod val="75000"/>
                            </a:schemeClr>
                          </a:solidFill>
                          <a:latin typeface="+mn-lt"/>
                          <a:ea typeface="+mn-ea"/>
                          <a:cs typeface="+mn-cs"/>
                        </a:rPr>
                        <a:t>Третья</a:t>
                      </a:r>
                      <a:r>
                        <a:rPr lang="ru-RU" sz="1800" b="1" i="0" kern="1200" baseline="0" dirty="0" smtClean="0">
                          <a:solidFill>
                            <a:schemeClr val="accent1">
                              <a:lumMod val="75000"/>
                            </a:schemeClr>
                          </a:solidFill>
                          <a:latin typeface="+mn-lt"/>
                          <a:ea typeface="+mn-ea"/>
                          <a:cs typeface="+mn-cs"/>
                        </a:rPr>
                        <a:t> </a:t>
                      </a:r>
                      <a:r>
                        <a:rPr lang="ru-RU" sz="1800" b="1" i="0" kern="1200" dirty="0" smtClean="0">
                          <a:solidFill>
                            <a:schemeClr val="accent1">
                              <a:lumMod val="75000"/>
                            </a:schemeClr>
                          </a:solidFill>
                          <a:latin typeface="+mn-lt"/>
                          <a:ea typeface="+mn-ea"/>
                          <a:cs typeface="+mn-cs"/>
                        </a:rPr>
                        <a:t>группа вопросов репродуктивного характера, предполагающая работу над всем прочитанным текстом в целом. На основе этих</a:t>
                      </a:r>
                      <a:r>
                        <a:rPr lang="ru-RU" sz="1800" b="1" i="0" kern="1200" baseline="0" dirty="0" smtClean="0">
                          <a:solidFill>
                            <a:schemeClr val="accent1">
                              <a:lumMod val="75000"/>
                            </a:schemeClr>
                          </a:solidFill>
                          <a:latin typeface="+mn-lt"/>
                          <a:ea typeface="+mn-ea"/>
                          <a:cs typeface="+mn-cs"/>
                        </a:rPr>
                        <a:t> </a:t>
                      </a:r>
                      <a:r>
                        <a:rPr lang="ru-RU" sz="1800" b="1" i="0" kern="1200" dirty="0" smtClean="0">
                          <a:solidFill>
                            <a:schemeClr val="accent1">
                              <a:lumMod val="75000"/>
                            </a:schemeClr>
                          </a:solidFill>
                          <a:latin typeface="+mn-lt"/>
                          <a:ea typeface="+mn-ea"/>
                          <a:cs typeface="+mn-cs"/>
                        </a:rPr>
                        <a:t>вопросов идет составление таблицы по исходному тексту.</a:t>
                      </a:r>
                      <a:endParaRPr lang="ru-RU" b="1" i="0" dirty="0">
                        <a:solidFill>
                          <a:schemeClr val="accent1">
                            <a:lumMod val="75000"/>
                          </a:schemeClr>
                        </a:solidFill>
                      </a:endParaRPr>
                    </a:p>
                  </a:txBody>
                  <a:tcPr/>
                </a:tc>
              </a:tr>
            </a:tbl>
          </a:graphicData>
        </a:graphic>
      </p:graphicFrame>
      <p:sp>
        <p:nvSpPr>
          <p:cNvPr id="4" name="Прямоугольник 3"/>
          <p:cNvSpPr/>
          <p:nvPr/>
        </p:nvSpPr>
        <p:spPr>
          <a:xfrm>
            <a:off x="3203848" y="1556792"/>
            <a:ext cx="2880320" cy="3416320"/>
          </a:xfrm>
          <a:prstGeom prst="rect">
            <a:avLst/>
          </a:prstGeom>
        </p:spPr>
        <p:txBody>
          <a:bodyPr wrap="square">
            <a:spAutoFit/>
          </a:bodyPr>
          <a:lstStyle/>
          <a:p>
            <a:r>
              <a:rPr lang="ru-RU" b="1" dirty="0" smtClean="0">
                <a:solidFill>
                  <a:schemeClr val="accent1">
                    <a:lumMod val="75000"/>
                  </a:schemeClr>
                </a:solidFill>
              </a:rPr>
              <a:t>Задача второй группы вопросов — по шаговое прогнозирование текста на основе постепенного знакомства учащихся с его фрагментами (словами, словосочетаниями, предложениями), когда возникшая при </a:t>
            </a:r>
            <a:r>
              <a:rPr lang="ru-RU" b="1" dirty="0" smtClean="0">
                <a:solidFill>
                  <a:schemeClr val="accent1">
                    <a:lumMod val="75000"/>
                  </a:schemeClr>
                </a:solidFill>
              </a:rPr>
              <a:t>анализе </a:t>
            </a:r>
            <a:r>
              <a:rPr lang="ru-RU" b="1" dirty="0" smtClean="0">
                <a:solidFill>
                  <a:schemeClr val="accent1">
                    <a:lumMod val="75000"/>
                  </a:schemeClr>
                </a:solidFill>
              </a:rPr>
              <a:t>заголовка установка может </a:t>
            </a:r>
            <a:r>
              <a:rPr lang="ru-RU" b="1" dirty="0" smtClean="0">
                <a:solidFill>
                  <a:schemeClr val="accent1">
                    <a:lumMod val="75000"/>
                  </a:schemeClr>
                </a:solidFill>
              </a:rPr>
              <a:t>подтверждаться </a:t>
            </a:r>
            <a:r>
              <a:rPr lang="ru-RU" b="1" dirty="0" smtClean="0">
                <a:solidFill>
                  <a:schemeClr val="accent1">
                    <a:lumMod val="75000"/>
                  </a:schemeClr>
                </a:solidFill>
              </a:rPr>
              <a:t>или изменяться. </a:t>
            </a:r>
            <a:endParaRPr lang="ru-RU" b="1" dirty="0">
              <a:solidFill>
                <a:schemeClr val="accent1">
                  <a:lumMod val="75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23528" y="260648"/>
            <a:ext cx="849694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Таблица рисуется на доске и заполняется на основании ответов учеников на вопросы учителя. Подобная таблица была предложена в свое время Г.Н. Вавиловой для работы над изложениями, близкими к тексту.</a:t>
            </a:r>
            <a:endParaRPr kumimoji="0" lang="ru-RU" b="1" i="0" u="none" strike="noStrike" cap="none" normalizeH="0" baseline="0" dirty="0" smtClean="0">
              <a:ln>
                <a:noFill/>
              </a:ln>
              <a:solidFill>
                <a:schemeClr val="accent1">
                  <a:lumMod val="75000"/>
                </a:schemeClr>
              </a:solidFill>
              <a:effectLst/>
              <a:cs typeface="Arial" pitchFamily="34" charset="0"/>
            </a:endParaRPr>
          </a:p>
        </p:txBody>
      </p:sp>
      <p:graphicFrame>
        <p:nvGraphicFramePr>
          <p:cNvPr id="3" name="Таблица 2"/>
          <p:cNvGraphicFramePr>
            <a:graphicFrameLocks noGrp="1"/>
          </p:cNvGraphicFramePr>
          <p:nvPr/>
        </p:nvGraphicFramePr>
        <p:xfrm>
          <a:off x="179512" y="1196752"/>
          <a:ext cx="8712969" cy="4817040"/>
        </p:xfrm>
        <a:graphic>
          <a:graphicData uri="http://schemas.openxmlformats.org/drawingml/2006/table">
            <a:tbl>
              <a:tblPr firstRow="1" bandRow="1">
                <a:tableStyleId>{5C22544A-7EE6-4342-B048-85BDC9FD1C3A}</a:tableStyleId>
              </a:tblPr>
              <a:tblGrid>
                <a:gridCol w="2904323"/>
                <a:gridCol w="2904323"/>
                <a:gridCol w="2904323"/>
              </a:tblGrid>
              <a:tr h="317024">
                <a:tc>
                  <a:txBody>
                    <a:bodyPr/>
                    <a:lstStyle/>
                    <a:p>
                      <a:pPr algn="ctr"/>
                      <a:r>
                        <a:rPr lang="ru-RU" dirty="0" smtClean="0"/>
                        <a:t>Кто? Что?</a:t>
                      </a:r>
                      <a:endParaRPr lang="ru-RU" dirty="0"/>
                    </a:p>
                  </a:txBody>
                  <a:tcPr/>
                </a:tc>
                <a:tc>
                  <a:txBody>
                    <a:bodyPr/>
                    <a:lstStyle/>
                    <a:p>
                      <a:pPr algn="ctr"/>
                      <a:r>
                        <a:rPr lang="ru-RU" dirty="0" smtClean="0"/>
                        <a:t>Какой? Как?</a:t>
                      </a:r>
                      <a:endParaRPr lang="ru-RU" dirty="0"/>
                    </a:p>
                  </a:txBody>
                  <a:tcPr/>
                </a:tc>
                <a:tc>
                  <a:txBody>
                    <a:bodyPr/>
                    <a:lstStyle/>
                    <a:p>
                      <a:r>
                        <a:rPr lang="ru-RU" dirty="0" smtClean="0"/>
                        <a:t>Что делает? Что делал?</a:t>
                      </a:r>
                      <a:endParaRPr lang="ru-RU" dirty="0"/>
                    </a:p>
                  </a:txBody>
                  <a:tcPr/>
                </a:tc>
              </a:tr>
              <a:tr h="4451280">
                <a:tc>
                  <a:txBody>
                    <a:bodyPr/>
                    <a:lstStyle/>
                    <a:p>
                      <a:r>
                        <a:rPr lang="ru-RU" sz="1600" b="1" kern="1200" dirty="0" smtClean="0">
                          <a:solidFill>
                            <a:schemeClr val="accent1">
                              <a:lumMod val="75000"/>
                            </a:schemeClr>
                          </a:solidFill>
                          <a:latin typeface="+mn-lt"/>
                          <a:ea typeface="+mn-ea"/>
                          <a:cs typeface="+mn-cs"/>
                        </a:rPr>
                        <a:t>позволяет выделить основные  </a:t>
                      </a:r>
                      <a:r>
                        <a:rPr lang="ru-RU" sz="1600" b="1" kern="1200" dirty="0" err="1" smtClean="0">
                          <a:solidFill>
                            <a:schemeClr val="accent1">
                              <a:lumMod val="75000"/>
                            </a:schemeClr>
                          </a:solidFill>
                          <a:latin typeface="+mn-lt"/>
                          <a:ea typeface="+mn-ea"/>
                          <a:cs typeface="+mn-cs"/>
                        </a:rPr>
                        <a:t>микротемы</a:t>
                      </a:r>
                      <a:r>
                        <a:rPr lang="ru-RU" sz="1600" b="1" kern="1200" dirty="0" smtClean="0">
                          <a:solidFill>
                            <a:schemeClr val="accent1">
                              <a:lumMod val="75000"/>
                            </a:schemeClr>
                          </a:solidFill>
                          <a:latin typeface="+mn-lt"/>
                          <a:ea typeface="+mn-ea"/>
                          <a:cs typeface="+mn-cs"/>
                        </a:rPr>
                        <a:t> текста, использовать доступные и продуктивные с точки зрения развития связной речи младших школьников лексические формы смысловой преемственности между предыдущим и последующим предложениями текста (личные и указательные местоимения, контекстуальные синонимы, родовидовые обозначения, однокоренные слова и другие языковые средства)</a:t>
                      </a:r>
                      <a:endParaRPr lang="ru-RU" sz="1600" b="1" dirty="0">
                        <a:solidFill>
                          <a:schemeClr val="accent1">
                            <a:lumMod val="75000"/>
                          </a:schemeClr>
                        </a:solidFill>
                      </a:endParaRPr>
                    </a:p>
                  </a:txBody>
                  <a:tcPr/>
                </a:tc>
                <a:tc>
                  <a:txBody>
                    <a:bodyPr/>
                    <a:lstStyle/>
                    <a:p>
                      <a:r>
                        <a:rPr lang="ru-RU" sz="1800" b="1" kern="1200" dirty="0" smtClean="0">
                          <a:solidFill>
                            <a:schemeClr val="accent1">
                              <a:lumMod val="75000"/>
                            </a:schemeClr>
                          </a:solidFill>
                          <a:latin typeface="+mn-lt"/>
                          <a:ea typeface="+mn-ea"/>
                          <a:cs typeface="+mn-cs"/>
                        </a:rPr>
                        <a:t>графа дает возможность охарактеризовать основные образы и героев тек ста, в нее могут быть включены не только слова, взятые из текста</a:t>
                      </a:r>
                      <a:r>
                        <a:rPr lang="en-US" sz="1800" b="1" kern="1200" dirty="0" smtClean="0">
                          <a:solidFill>
                            <a:schemeClr val="accent1">
                              <a:lumMod val="75000"/>
                            </a:schemeClr>
                          </a:solidFill>
                          <a:latin typeface="+mn-lt"/>
                          <a:ea typeface="+mn-ea"/>
                          <a:cs typeface="+mn-cs"/>
                        </a:rPr>
                        <a:t>,</a:t>
                      </a:r>
                      <a:r>
                        <a:rPr lang="ru-RU" sz="1800" b="1" kern="1200" dirty="0" smtClean="0">
                          <a:solidFill>
                            <a:schemeClr val="accent1">
                              <a:lumMod val="75000"/>
                            </a:schemeClr>
                          </a:solidFill>
                          <a:latin typeface="+mn-lt"/>
                          <a:ea typeface="+mn-ea"/>
                          <a:cs typeface="+mn-cs"/>
                        </a:rPr>
                        <a:t> но и предложенные детьми в соответствии с основ ной мыслью и стилем речи</a:t>
                      </a:r>
                      <a:endParaRPr lang="ru-RU" b="1" dirty="0">
                        <a:solidFill>
                          <a:schemeClr val="accent1">
                            <a:lumMod val="75000"/>
                          </a:schemeClr>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accent1">
                              <a:lumMod val="75000"/>
                            </a:schemeClr>
                          </a:solidFill>
                          <a:latin typeface="+mn-lt"/>
                          <a:ea typeface="+mn-ea"/>
                          <a:cs typeface="+mn-cs"/>
                        </a:rPr>
                        <a:t>позволяет восстановить ход событий, опираясь на глаголы, наиболее ярко характеризующие развитие действия в данном тексте, его структуру. Это де лает необязательным составление плана.</a:t>
                      </a:r>
                    </a:p>
                    <a:p>
                      <a:endParaRPr lang="ru-RU" dirty="0"/>
                    </a:p>
                  </a:txBody>
                  <a:tcPr/>
                </a:tc>
              </a:tr>
            </a:tbl>
          </a:graphicData>
        </a:graphic>
      </p:graphicFrame>
      <p:sp>
        <p:nvSpPr>
          <p:cNvPr id="4" name="TextBox 3"/>
          <p:cNvSpPr txBox="1"/>
          <p:nvPr/>
        </p:nvSpPr>
        <p:spPr>
          <a:xfrm>
            <a:off x="251520" y="6021288"/>
            <a:ext cx="8496944" cy="400110"/>
          </a:xfrm>
          <a:prstGeom prst="rect">
            <a:avLst/>
          </a:prstGeom>
          <a:noFill/>
        </p:spPr>
        <p:txBody>
          <a:bodyPr wrap="square" rtlCol="0">
            <a:spAutoFit/>
          </a:bodyPr>
          <a:lstStyle/>
          <a:p>
            <a:r>
              <a:rPr lang="ru-RU" sz="2000" b="1" dirty="0" smtClean="0">
                <a:solidFill>
                  <a:schemeClr val="accent1">
                    <a:lumMod val="75000"/>
                  </a:schemeClr>
                </a:solidFill>
              </a:rPr>
              <a:t>После составления таблицы</a:t>
            </a:r>
            <a:r>
              <a:rPr lang="en-US" sz="2000" b="1" dirty="0" smtClean="0">
                <a:solidFill>
                  <a:schemeClr val="accent1">
                    <a:lumMod val="75000"/>
                  </a:schemeClr>
                </a:solidFill>
              </a:rPr>
              <a:t>,</a:t>
            </a:r>
            <a:r>
              <a:rPr lang="ru-RU" sz="2000" b="1" dirty="0" smtClean="0">
                <a:solidFill>
                  <a:schemeClr val="accent1">
                    <a:lumMod val="75000"/>
                  </a:schemeClr>
                </a:solidFill>
              </a:rPr>
              <a:t> учитель читает текст повторно.</a:t>
            </a:r>
            <a:endParaRPr lang="ru-RU" sz="2000" b="1" dirty="0">
              <a:solidFill>
                <a:schemeClr val="accent1">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908720"/>
            <a:ext cx="914400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l" defTabSz="914400" rtl="0" eaLnBrk="1" fontAlgn="base" latinLnBrk="0" hangingPunct="1">
              <a:lnSpc>
                <a:spcPct val="100000"/>
              </a:lnSpc>
              <a:spcBef>
                <a:spcPct val="0"/>
              </a:spcBef>
              <a:spcAft>
                <a:spcPct val="0"/>
              </a:spcAft>
              <a:buClrTx/>
              <a:buSzTx/>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В соответствии с вышеизложенным методика проведения изложений на основе прогнозирования текста предполагает следующие этапы:</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1. Введение в тему. Актуализация знаний учащихся, необходимых для написания изложения.</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2. Работа над заголовком текста, представляющая собой прогнозирование возможного содержания, структуры текста, в некоторых случаях </a:t>
            </a:r>
            <a:r>
              <a:rPr kumimoji="0" lang="ru-RU" b="1" i="0" u="none" strike="noStrike" cap="none" normalizeH="0" baseline="0" dirty="0" smtClean="0">
                <a:ln>
                  <a:noFill/>
                </a:ln>
                <a:solidFill>
                  <a:schemeClr val="accent1">
                    <a:lumMod val="75000"/>
                  </a:schemeClr>
                </a:solidFill>
                <a:effectLst/>
                <a:latin typeface="Calibri"/>
                <a:ea typeface="Times New Roman" pitchFamily="18" charset="0"/>
                <a:cs typeface="Times New Roman" pitchFamily="18" charset="0"/>
              </a:rPr>
              <a:t>—</a:t>
            </a: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 языковых средств.</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3. Чтение текста изложения учителем по фрагментам. Постановка в ходе чтения вопросов, направленных на дальнейшее прогнозирование текста, сопоставление вариантов, предлагаемых детьми, с авторским.</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4. Работа над основными </a:t>
            </a:r>
            <a:r>
              <a:rPr kumimoji="0" lang="ru-RU" b="1" i="0" u="none" strike="noStrike" cap="none" normalizeH="0" baseline="0" dirty="0" err="1" smtClean="0">
                <a:ln>
                  <a:noFill/>
                </a:ln>
                <a:solidFill>
                  <a:schemeClr val="accent1">
                    <a:lumMod val="75000"/>
                  </a:schemeClr>
                </a:solidFill>
                <a:effectLst/>
                <a:latin typeface="Times New Roman" pitchFamily="18" charset="0"/>
                <a:ea typeface="Times New Roman" pitchFamily="18" charset="0"/>
                <a:cs typeface="Times New Roman" pitchFamily="18" charset="0"/>
              </a:rPr>
              <a:t>микротемами</a:t>
            </a: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 текста Составление таблицы по тексту, включающей в себя три графы: персонажи текста, их характеристика, их действия. Таблица составляется на доске при активном участии детей.</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5. Орфографическая подготовка. Слова и словосочетания, трудные для</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написания, также могут быть включены в таблицу.</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6. Вторичное целостное чтение текста учителем.</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7. Написание текста изложения.</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a:p>
            <a:pPr marL="0" marR="0" lvl="0" indent="179388" algn="l" defTabSz="914400" rtl="0" eaLnBrk="0" fontAlgn="base" latinLnBrk="0" hangingPunct="0">
              <a:lnSpc>
                <a:spcPct val="100000"/>
              </a:lnSpc>
              <a:spcBef>
                <a:spcPct val="0"/>
              </a:spcBef>
              <a:spcAft>
                <a:spcPct val="0"/>
              </a:spcAft>
              <a:buClrTx/>
              <a:buSzTx/>
              <a:buFontTx/>
              <a:buNone/>
              <a:tabLst>
                <a:tab pos="304800" algn="l"/>
              </a:tabLst>
            </a:pPr>
            <a:r>
              <a:rPr kumimoji="0" lang="ru-RU" b="1" i="0" u="none" strike="noStrike" cap="none" normalizeH="0" baseline="0" dirty="0" smtClean="0">
                <a:ln>
                  <a:noFill/>
                </a:ln>
                <a:solidFill>
                  <a:schemeClr val="accent1">
                    <a:lumMod val="75000"/>
                  </a:schemeClr>
                </a:solidFill>
                <a:effectLst/>
                <a:latin typeface="Times New Roman" pitchFamily="18" charset="0"/>
                <a:ea typeface="Times New Roman" pitchFamily="18" charset="0"/>
                <a:cs typeface="Times New Roman" pitchFamily="18" charset="0"/>
              </a:rPr>
              <a:t>8. Самопроверка учащимися написанного. Самоконтроль осуществляется, в частности, с помощью таблицы.</a:t>
            </a:r>
            <a:endParaRPr kumimoji="0" lang="ru-RU" b="1"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User\Desktop\dd76ca7606635da5ada24897e3d16391.jpg"/>
          <p:cNvPicPr>
            <a:picLocks noChangeAspect="1" noChangeArrowheads="1"/>
          </p:cNvPicPr>
          <p:nvPr/>
        </p:nvPicPr>
        <p:blipFill>
          <a:blip r:embed="rId2" cstate="print"/>
          <a:srcRect/>
          <a:stretch>
            <a:fillRect/>
          </a:stretch>
        </p:blipFill>
        <p:spPr bwMode="auto">
          <a:xfrm>
            <a:off x="214281" y="714356"/>
            <a:ext cx="1759945" cy="2286016"/>
          </a:xfrm>
          <a:prstGeom prst="rect">
            <a:avLst/>
          </a:prstGeom>
          <a:noFill/>
        </p:spPr>
      </p:pic>
      <p:sp>
        <p:nvSpPr>
          <p:cNvPr id="3" name="TextBox 2"/>
          <p:cNvSpPr txBox="1"/>
          <p:nvPr/>
        </p:nvSpPr>
        <p:spPr>
          <a:xfrm>
            <a:off x="2143108" y="857232"/>
            <a:ext cx="6715172" cy="2246769"/>
          </a:xfrm>
          <a:prstGeom prst="rect">
            <a:avLst/>
          </a:prstGeom>
          <a:noFill/>
        </p:spPr>
        <p:txBody>
          <a:bodyPr wrap="square" rtlCol="0">
            <a:spAutoFit/>
          </a:bodyPr>
          <a:lstStyle/>
          <a:p>
            <a:r>
              <a:rPr lang="ru-RU" sz="2400" b="1" dirty="0" smtClean="0">
                <a:solidFill>
                  <a:srgbClr val="002060"/>
                </a:solidFill>
              </a:rPr>
              <a:t>                          Задатки Д.Н. Узнадзе (психолог) называет  функциями. Не будь этих функций в Ребенке, он никогда бы не стал человеком. Каждая функция имеет крайне ограниченное время для своего развития. </a:t>
            </a:r>
          </a:p>
          <a:p>
            <a:endParaRPr lang="ru-RU" sz="2000" dirty="0"/>
          </a:p>
        </p:txBody>
      </p:sp>
      <p:sp>
        <p:nvSpPr>
          <p:cNvPr id="2" name="TextBox 1"/>
          <p:cNvSpPr txBox="1"/>
          <p:nvPr/>
        </p:nvSpPr>
        <p:spPr>
          <a:xfrm>
            <a:off x="1285852" y="214290"/>
            <a:ext cx="5857916" cy="461665"/>
          </a:xfrm>
          <a:prstGeom prst="rect">
            <a:avLst/>
          </a:prstGeom>
          <a:noFill/>
        </p:spPr>
        <p:txBody>
          <a:bodyPr wrap="square" rtlCol="0">
            <a:spAutoFit/>
          </a:bodyPr>
          <a:lstStyle/>
          <a:p>
            <a:pPr algn="ctr"/>
            <a:r>
              <a:rPr lang="ru-RU" sz="2400" b="1" dirty="0" smtClean="0">
                <a:solidFill>
                  <a:srgbClr val="0070C0"/>
                </a:solidFill>
                <a:latin typeface="+mj-lt"/>
              </a:rPr>
              <a:t>Концепция функциональной тенденции </a:t>
            </a:r>
            <a:endParaRPr lang="ru-RU" sz="2400" b="1" dirty="0">
              <a:solidFill>
                <a:srgbClr val="0070C0"/>
              </a:solidFill>
              <a:latin typeface="+mj-lt"/>
            </a:endParaRPr>
          </a:p>
        </p:txBody>
      </p:sp>
      <p:sp>
        <p:nvSpPr>
          <p:cNvPr id="5" name="TextBox 4"/>
          <p:cNvSpPr txBox="1"/>
          <p:nvPr/>
        </p:nvSpPr>
        <p:spPr>
          <a:xfrm>
            <a:off x="214282" y="3071810"/>
            <a:ext cx="8929718" cy="3046988"/>
          </a:xfrm>
          <a:prstGeom prst="rect">
            <a:avLst/>
          </a:prstGeom>
          <a:noFill/>
        </p:spPr>
        <p:txBody>
          <a:bodyPr wrap="square" rtlCol="0">
            <a:spAutoFit/>
          </a:bodyPr>
          <a:lstStyle/>
          <a:p>
            <a:r>
              <a:rPr lang="ru-RU" sz="2400" b="1" dirty="0" smtClean="0">
                <a:solidFill>
                  <a:srgbClr val="002060"/>
                </a:solidFill>
              </a:rPr>
              <a:t>Задача той или иной функции заключается в том, чтобы помочь человеческому существу устанавливать связь со средой, обеспечивать себе жизнеспособность в данной среде, познавать окружающий мир. И если в этой среде, в которой Ребенок оказался, та или иная функция ему необходима, то она будет развиваться по мере этой необходимости, то есть по мере того, насколько среда поощряет ее тем, что ставит перед ней все более сложные задачи.</a:t>
            </a:r>
            <a:endParaRPr lang="ru-RU"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467544" y="404664"/>
            <a:ext cx="831641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Методика проведения изложения на основе прогнозирования текста обеспечивает</a:t>
            </a:r>
            <a:r>
              <a:rPr lang="ru-RU" sz="2000" b="1" dirty="0" smtClean="0">
                <a:solidFill>
                  <a:schemeClr val="accent1">
                    <a:lumMod val="75000"/>
                  </a:schemeClr>
                </a:solidFill>
                <a:cs typeface="Arial" pitchFamily="34" charset="0"/>
              </a:rPr>
              <a:t> </a:t>
            </a: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естественный переход к следующей группе</a:t>
            </a:r>
            <a:r>
              <a:rPr lang="ru-RU" sz="2000" b="1" dirty="0" smtClean="0">
                <a:solidFill>
                  <a:schemeClr val="accent1">
                    <a:lumMod val="75000"/>
                  </a:schemeClr>
                </a:solidFill>
                <a:cs typeface="Arial" pitchFamily="34" charset="0"/>
              </a:rPr>
              <a:t> </a:t>
            </a: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упражнений — написанию различных сочинений. Применение прогнозирования текста</a:t>
            </a:r>
            <a:r>
              <a:rPr lang="ru-RU" sz="2000" b="1" dirty="0" smtClean="0">
                <a:solidFill>
                  <a:schemeClr val="accent1">
                    <a:lumMod val="75000"/>
                  </a:schemeClr>
                </a:solidFill>
                <a:cs typeface="Arial" pitchFamily="34" charset="0"/>
              </a:rPr>
              <a:t> </a:t>
            </a: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мотивирует речевую деятельность детей,</a:t>
            </a:r>
            <a:r>
              <a:rPr lang="ru-RU" sz="2000" b="1" dirty="0" smtClean="0">
                <a:solidFill>
                  <a:schemeClr val="accent1">
                    <a:lumMod val="75000"/>
                  </a:schemeClr>
                </a:solidFill>
                <a:cs typeface="Arial" pitchFamily="34" charset="0"/>
              </a:rPr>
              <a:t> </a:t>
            </a: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способствует </a:t>
            </a:r>
            <a:r>
              <a:rPr kumimoji="0" lang="ru-RU" sz="2000" b="1" i="0" u="none" strike="noStrike" cap="none" normalizeH="0" baseline="0" dirty="0" err="1" smtClean="0">
                <a:ln>
                  <a:noFill/>
                </a:ln>
                <a:solidFill>
                  <a:schemeClr val="accent1">
                    <a:lumMod val="75000"/>
                  </a:schemeClr>
                </a:solidFill>
                <a:effectLst/>
                <a:ea typeface="Times New Roman" pitchFamily="18" charset="0"/>
                <a:cs typeface="Times New Roman" pitchFamily="18" charset="0"/>
              </a:rPr>
              <a:t>коммуникативно</a:t>
            </a:r>
            <a:r>
              <a:rPr lang="ru-RU" sz="2000" b="1" dirty="0" err="1" smtClean="0">
                <a:solidFill>
                  <a:schemeClr val="accent1">
                    <a:lumMod val="75000"/>
                  </a:schemeClr>
                </a:solidFill>
                <a:cs typeface="Arial" pitchFamily="34" charset="0"/>
              </a:rPr>
              <a:t>с</a:t>
            </a:r>
            <a:r>
              <a:rPr kumimoji="0" lang="ru-RU" sz="2000" b="1" i="0" u="none" strike="noStrike" cap="none" normalizeH="0" baseline="0" dirty="0" err="1" smtClean="0">
                <a:ln>
                  <a:noFill/>
                </a:ln>
                <a:solidFill>
                  <a:schemeClr val="accent1">
                    <a:lumMod val="75000"/>
                  </a:schemeClr>
                </a:solidFill>
                <a:effectLst/>
                <a:ea typeface="Times New Roman" pitchFamily="18" charset="0"/>
                <a:cs typeface="Times New Roman" pitchFamily="18" charset="0"/>
              </a:rPr>
              <a:t>тному</a:t>
            </a:r>
            <a:r>
              <a:rPr kumimoji="0" lang="ru-RU" sz="2000" b="1" i="0" u="none" strike="noStrike" cap="none" normalizeH="0" baseline="0" dirty="0" smtClean="0">
                <a:ln>
                  <a:noFill/>
                </a:ln>
                <a:solidFill>
                  <a:schemeClr val="accent1">
                    <a:lumMod val="75000"/>
                  </a:schemeClr>
                </a:solidFill>
                <a:effectLst/>
                <a:ea typeface="Times New Roman" pitchFamily="18" charset="0"/>
                <a:cs typeface="Times New Roman" pitchFamily="18" charset="0"/>
              </a:rPr>
              <a:t> подходу к обучению, оптимизации интеллектуальной активности учащихся.</a:t>
            </a:r>
            <a:endParaRPr kumimoji="0" lang="ru-RU" sz="2000" b="1" i="0" u="none" strike="noStrike" cap="none" normalizeH="0" baseline="0" dirty="0" smtClean="0">
              <a:ln>
                <a:noFill/>
              </a:ln>
              <a:solidFill>
                <a:schemeClr val="accent1">
                  <a:lumMod val="75000"/>
                </a:schemeClr>
              </a:solidFill>
              <a:effectLst/>
              <a:cs typeface="Arial" pitchFamily="34" charset="0"/>
            </a:endParaRPr>
          </a:p>
        </p:txBody>
      </p:sp>
      <p:pic>
        <p:nvPicPr>
          <p:cNvPr id="65539" name="Picture 3" descr="https://socportal.info/site/assets/files/0/94/280/kontrolnoe-spisivanie.jpg"/>
          <p:cNvPicPr>
            <a:picLocks noChangeAspect="1" noChangeArrowheads="1"/>
          </p:cNvPicPr>
          <p:nvPr/>
        </p:nvPicPr>
        <p:blipFill>
          <a:blip r:embed="rId2" cstate="print"/>
          <a:srcRect/>
          <a:stretch>
            <a:fillRect/>
          </a:stretch>
        </p:blipFill>
        <p:spPr bwMode="auto">
          <a:xfrm>
            <a:off x="1547664" y="2636912"/>
            <a:ext cx="5715000" cy="3810000"/>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85728"/>
            <a:ext cx="8501122" cy="461665"/>
          </a:xfrm>
          <a:prstGeom prst="rect">
            <a:avLst/>
          </a:prstGeom>
          <a:noFill/>
        </p:spPr>
        <p:txBody>
          <a:bodyPr wrap="square" rtlCol="0">
            <a:spAutoFit/>
          </a:bodyPr>
          <a:lstStyle/>
          <a:p>
            <a:pPr algn="ctr"/>
            <a:r>
              <a:rPr lang="ru-RU" sz="2400" b="1" dirty="0" smtClean="0">
                <a:solidFill>
                  <a:srgbClr val="0070C0"/>
                </a:solidFill>
              </a:rPr>
              <a:t>Факторы, которые предопределяют развитие функции</a:t>
            </a:r>
            <a:endParaRPr lang="ru-RU" sz="2400" b="1" dirty="0">
              <a:solidFill>
                <a:srgbClr val="0070C0"/>
              </a:solidFill>
            </a:endParaRPr>
          </a:p>
        </p:txBody>
      </p:sp>
      <p:sp>
        <p:nvSpPr>
          <p:cNvPr id="3" name="TextBox 2"/>
          <p:cNvSpPr txBox="1"/>
          <p:nvPr/>
        </p:nvSpPr>
        <p:spPr>
          <a:xfrm>
            <a:off x="142844" y="928670"/>
            <a:ext cx="9001156" cy="6001643"/>
          </a:xfrm>
          <a:prstGeom prst="rect">
            <a:avLst/>
          </a:prstGeom>
          <a:noFill/>
        </p:spPr>
        <p:txBody>
          <a:bodyPr wrap="square" rtlCol="0">
            <a:spAutoFit/>
          </a:bodyPr>
          <a:lstStyle/>
          <a:p>
            <a:pPr marL="342900" indent="-342900">
              <a:buAutoNum type="arabicPeriod"/>
            </a:pPr>
            <a:r>
              <a:rPr lang="ru-RU" sz="2400" b="1" dirty="0" smtClean="0">
                <a:solidFill>
                  <a:srgbClr val="002060"/>
                </a:solidFill>
              </a:rPr>
              <a:t>Природа ставит предельную границу развития, вроде той, что, сколько ни старайся упражняться, больше семи раз в секунду брать один и тот же клавиш на рояле человеческая рука не в состоянии. Достичь этого предельного уровня развития той или иной функции тоже нелегко, и, как правило, традиционный педагогический процесс «хоронит», оставляет в детстве, навсегда и безвозвратно, неописуемое количество возможностей.</a:t>
            </a:r>
          </a:p>
          <a:p>
            <a:pPr marL="342900" indent="-342900">
              <a:buAutoNum type="arabicPeriod"/>
            </a:pPr>
            <a:r>
              <a:rPr lang="ru-RU" sz="2400" b="1" dirty="0" smtClean="0">
                <a:solidFill>
                  <a:srgbClr val="002060"/>
                </a:solidFill>
              </a:rPr>
              <a:t>Ограниченность  во времени. Развить ту или иную функцию (каждая имеет свою специфику) можно в отпущенное для нее Природой календарное время. Это значит, что, скажем, эта функция в этом Ребенке войдет в свою наиболее интенсивную фазу развития в возрасте с двух лет и, постепенно замедлив темп, завершит эту фазу до 9-11 лет. Этот календарный период тоже определен Природой. </a:t>
            </a:r>
          </a:p>
          <a:p>
            <a:endParaRPr lang="ru-RU" sz="2400" b="1"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57290" y="214290"/>
            <a:ext cx="6858000" cy="369332"/>
          </a:xfrm>
          <a:prstGeom prst="rect">
            <a:avLst/>
          </a:prstGeom>
        </p:spPr>
        <p:txBody>
          <a:bodyPr wrap="square">
            <a:spAutoFit/>
          </a:bodyPr>
          <a:lstStyle/>
          <a:p>
            <a:pPr algn="ctr"/>
            <a:r>
              <a:rPr lang="ru-RU" b="1" dirty="0" smtClean="0">
                <a:solidFill>
                  <a:srgbClr val="0070C0"/>
                </a:solidFill>
              </a:rPr>
              <a:t>Особенности развития речи детей от рождения до школы</a:t>
            </a:r>
            <a:endParaRPr lang="ru-RU" b="1" dirty="0">
              <a:solidFill>
                <a:srgbClr val="0070C0"/>
              </a:solidFill>
            </a:endParaRPr>
          </a:p>
        </p:txBody>
      </p:sp>
      <p:sp>
        <p:nvSpPr>
          <p:cNvPr id="4" name="TextBox 3"/>
          <p:cNvSpPr txBox="1"/>
          <p:nvPr/>
        </p:nvSpPr>
        <p:spPr>
          <a:xfrm>
            <a:off x="357158" y="1285860"/>
            <a:ext cx="8786842" cy="4801314"/>
          </a:xfrm>
          <a:prstGeom prst="rect">
            <a:avLst/>
          </a:prstGeom>
          <a:noFill/>
        </p:spPr>
        <p:txBody>
          <a:bodyPr wrap="square" rtlCol="0">
            <a:spAutoFit/>
          </a:bodyPr>
          <a:lstStyle/>
          <a:p>
            <a:r>
              <a:rPr lang="ru-RU" sz="2400" b="1" dirty="0" smtClean="0">
                <a:solidFill>
                  <a:srgbClr val="002060"/>
                </a:solidFill>
              </a:rPr>
              <a:t>Вне  зависимости от того, какой язык дети осваивают, их речь проходит одни и те же стадии: </a:t>
            </a:r>
          </a:p>
          <a:p>
            <a:r>
              <a:rPr lang="ru-RU" sz="2400" b="1" dirty="0" smtClean="0">
                <a:solidFill>
                  <a:srgbClr val="002060"/>
                </a:solidFill>
              </a:rPr>
              <a:t>- лепет, </a:t>
            </a:r>
          </a:p>
          <a:p>
            <a:r>
              <a:rPr lang="ru-RU" sz="2400" b="1" dirty="0" smtClean="0">
                <a:solidFill>
                  <a:srgbClr val="002060"/>
                </a:solidFill>
              </a:rPr>
              <a:t>- первые слова в один год,</a:t>
            </a:r>
          </a:p>
          <a:p>
            <a:r>
              <a:rPr lang="ru-RU" sz="2400" b="1" dirty="0" smtClean="0">
                <a:solidFill>
                  <a:srgbClr val="002060"/>
                </a:solidFill>
              </a:rPr>
              <a:t> - </a:t>
            </a:r>
            <a:r>
              <a:rPr lang="ru-RU" sz="2400" b="1" dirty="0" err="1" smtClean="0">
                <a:solidFill>
                  <a:srgbClr val="002060"/>
                </a:solidFill>
              </a:rPr>
              <a:t>двусловные</a:t>
            </a:r>
            <a:r>
              <a:rPr lang="ru-RU" sz="2400" b="1" dirty="0" smtClean="0">
                <a:solidFill>
                  <a:srgbClr val="002060"/>
                </a:solidFill>
              </a:rPr>
              <a:t> сочетания во второй половине второго года и т.д. </a:t>
            </a:r>
          </a:p>
          <a:p>
            <a:endParaRPr lang="ru-RU" sz="2400" b="1" dirty="0" smtClean="0">
              <a:solidFill>
                <a:srgbClr val="002060"/>
              </a:solidFill>
            </a:endParaRPr>
          </a:p>
          <a:p>
            <a:r>
              <a:rPr lang="ru-RU" sz="2400" b="1" dirty="0" smtClean="0">
                <a:solidFill>
                  <a:srgbClr val="002060"/>
                </a:solidFill>
              </a:rPr>
              <a:t>Первые слова и предложения детей во всех языках отражают одинаковый основной набор семантических связей, это подчеркивается исследователями. Они утверждают еще, что после половой зрелости, если до этого по каким-либо причинам Ребенком язык не усвоен, усвоить язык будет или трудно, или даже невозможно.</a:t>
            </a:r>
          </a:p>
          <a:p>
            <a:endParaRPr lang="ru-RU" dirty="0"/>
          </a:p>
        </p:txBody>
      </p:sp>
      <p:sp>
        <p:nvSpPr>
          <p:cNvPr id="5" name="TextBox 4"/>
          <p:cNvSpPr txBox="1"/>
          <p:nvPr/>
        </p:nvSpPr>
        <p:spPr>
          <a:xfrm>
            <a:off x="642910" y="642918"/>
            <a:ext cx="7929618" cy="461665"/>
          </a:xfrm>
          <a:prstGeom prst="rect">
            <a:avLst/>
          </a:prstGeom>
          <a:noFill/>
        </p:spPr>
        <p:txBody>
          <a:bodyPr wrap="square" rtlCol="0">
            <a:spAutoFit/>
          </a:bodyPr>
          <a:lstStyle/>
          <a:p>
            <a:pPr algn="ctr"/>
            <a:r>
              <a:rPr lang="ru-RU" sz="2400" b="1" dirty="0" smtClean="0">
                <a:solidFill>
                  <a:srgbClr val="0070C0"/>
                </a:solidFill>
              </a:rPr>
              <a:t>Функция  речи </a:t>
            </a:r>
            <a:endParaRPr lang="ru-RU" sz="2400" b="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214291"/>
            <a:ext cx="6429404" cy="369332"/>
          </a:xfrm>
          <a:prstGeom prst="rect">
            <a:avLst/>
          </a:prstGeom>
        </p:spPr>
        <p:txBody>
          <a:bodyPr wrap="square">
            <a:spAutoFit/>
          </a:bodyPr>
          <a:lstStyle/>
          <a:p>
            <a:pPr algn="ctr"/>
            <a:r>
              <a:rPr lang="ru-RU" b="1" dirty="0" smtClean="0">
                <a:solidFill>
                  <a:srgbClr val="0070C0"/>
                </a:solidFill>
              </a:rPr>
              <a:t>Особенности развития речи детей от рождения до школы</a:t>
            </a:r>
            <a:endParaRPr lang="ru-RU" b="1" dirty="0">
              <a:solidFill>
                <a:srgbClr val="0070C0"/>
              </a:solidFill>
            </a:endParaRPr>
          </a:p>
        </p:txBody>
      </p:sp>
      <p:sp>
        <p:nvSpPr>
          <p:cNvPr id="3" name="TextBox 2"/>
          <p:cNvSpPr txBox="1"/>
          <p:nvPr/>
        </p:nvSpPr>
        <p:spPr>
          <a:xfrm>
            <a:off x="285720" y="714356"/>
            <a:ext cx="8643998" cy="2677656"/>
          </a:xfrm>
          <a:prstGeom prst="rect">
            <a:avLst/>
          </a:prstGeom>
          <a:noFill/>
        </p:spPr>
        <p:txBody>
          <a:bodyPr wrap="square" rtlCol="0">
            <a:spAutoFit/>
          </a:bodyPr>
          <a:lstStyle/>
          <a:p>
            <a:r>
              <a:rPr lang="ru-RU" sz="2400" b="1" dirty="0" smtClean="0">
                <a:solidFill>
                  <a:srgbClr val="002060"/>
                </a:solidFill>
              </a:rPr>
              <a:t>	Лепетание зависит не от </a:t>
            </a:r>
            <a:r>
              <a:rPr lang="ru-RU" sz="2400" b="1" dirty="0" err="1" smtClean="0">
                <a:solidFill>
                  <a:srgbClr val="002060"/>
                </a:solidFill>
              </a:rPr>
              <a:t>научения</a:t>
            </a:r>
            <a:r>
              <a:rPr lang="ru-RU" sz="2400" b="1" dirty="0" smtClean="0">
                <a:solidFill>
                  <a:srgbClr val="002060"/>
                </a:solidFill>
              </a:rPr>
              <a:t>, а от созревания младенца. Если вокализация младенца поддерживается вниманием, чистота лепетания возрастает, хотя характер произносимых звуков не меняется.</a:t>
            </a:r>
          </a:p>
          <a:p>
            <a:r>
              <a:rPr lang="ru-RU" sz="2400" b="1" dirty="0" smtClean="0">
                <a:solidFill>
                  <a:srgbClr val="0070C0"/>
                </a:solidFill>
              </a:rPr>
              <a:t>Лепетание</a:t>
            </a:r>
            <a:r>
              <a:rPr lang="ru-RU" sz="2400" b="1" dirty="0" smtClean="0">
                <a:solidFill>
                  <a:srgbClr val="002060"/>
                </a:solidFill>
              </a:rPr>
              <a:t> и есть </a:t>
            </a:r>
            <a:r>
              <a:rPr lang="ru-RU" sz="2400" b="1" dirty="0" smtClean="0">
                <a:solidFill>
                  <a:srgbClr val="0070C0"/>
                </a:solidFill>
              </a:rPr>
              <a:t>работа прирожденной речевой функции</a:t>
            </a:r>
            <a:r>
              <a:rPr lang="ru-RU" sz="2400" b="1" dirty="0" smtClean="0">
                <a:solidFill>
                  <a:srgbClr val="002060"/>
                </a:solidFill>
              </a:rPr>
              <a:t>. Она тем самым ищет речевую опору среди окружающих Ребенка людей.  </a:t>
            </a:r>
            <a:endParaRPr lang="ru-RU" sz="2400" b="1" dirty="0">
              <a:solidFill>
                <a:srgbClr val="002060"/>
              </a:solidFill>
            </a:endParaRPr>
          </a:p>
        </p:txBody>
      </p:sp>
      <p:sp>
        <p:nvSpPr>
          <p:cNvPr id="4" name="TextBox 3"/>
          <p:cNvSpPr txBox="1"/>
          <p:nvPr/>
        </p:nvSpPr>
        <p:spPr>
          <a:xfrm>
            <a:off x="428596" y="3429000"/>
            <a:ext cx="8429684" cy="2308324"/>
          </a:xfrm>
          <a:prstGeom prst="rect">
            <a:avLst/>
          </a:prstGeom>
          <a:noFill/>
        </p:spPr>
        <p:txBody>
          <a:bodyPr wrap="square" rtlCol="0">
            <a:spAutoFit/>
          </a:bodyPr>
          <a:lstStyle/>
          <a:p>
            <a:r>
              <a:rPr lang="ru-RU" sz="2400" b="1" dirty="0" smtClean="0">
                <a:solidFill>
                  <a:srgbClr val="002060"/>
                </a:solidFill>
              </a:rPr>
              <a:t>	Наступает время (</a:t>
            </a:r>
            <a:r>
              <a:rPr lang="ru-RU" sz="2400" b="1" dirty="0" smtClean="0">
                <a:solidFill>
                  <a:srgbClr val="0070C0"/>
                </a:solidFill>
              </a:rPr>
              <a:t>третий-пятый месяц </a:t>
            </a:r>
            <a:r>
              <a:rPr lang="ru-RU" sz="2400" b="1" dirty="0" smtClean="0">
                <a:solidFill>
                  <a:srgbClr val="002060"/>
                </a:solidFill>
              </a:rPr>
              <a:t>жизни ребенка), когда Ребенок начинает пристально всматриваться в губы взрослого, как будто изучает что-то, внимательно слушает, от лепетания переходит к </a:t>
            </a:r>
            <a:r>
              <a:rPr lang="ru-RU" sz="2400" b="1" dirty="0" smtClean="0">
                <a:solidFill>
                  <a:srgbClr val="0070C0"/>
                </a:solidFill>
              </a:rPr>
              <a:t>смысловым звуковым сочетаниям</a:t>
            </a:r>
            <a:r>
              <a:rPr lang="ru-RU" sz="2400" b="1" dirty="0" smtClean="0">
                <a:solidFill>
                  <a:srgbClr val="002060"/>
                </a:solidFill>
              </a:rPr>
              <a:t>. Да, Ребенок «прислушивается» к речи, может быть, его притягивает и красота речи. </a:t>
            </a:r>
            <a:endParaRPr lang="ru-RU" sz="2400" b="1"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6000" y="0"/>
            <a:ext cx="6429404" cy="369332"/>
          </a:xfrm>
          <a:prstGeom prst="rect">
            <a:avLst/>
          </a:prstGeom>
        </p:spPr>
        <p:txBody>
          <a:bodyPr wrap="square">
            <a:spAutoFit/>
          </a:bodyPr>
          <a:lstStyle/>
          <a:p>
            <a:pPr algn="ctr"/>
            <a:r>
              <a:rPr lang="ru-RU" b="1" dirty="0" smtClean="0">
                <a:solidFill>
                  <a:srgbClr val="0070C0"/>
                </a:solidFill>
              </a:rPr>
              <a:t>Особенности развития речи детей от рождения до школы</a:t>
            </a:r>
            <a:endParaRPr lang="ru-RU" b="1" dirty="0">
              <a:solidFill>
                <a:srgbClr val="0070C0"/>
              </a:solidFill>
            </a:endParaRPr>
          </a:p>
        </p:txBody>
      </p:sp>
      <p:sp>
        <p:nvSpPr>
          <p:cNvPr id="3" name="TextBox 2"/>
          <p:cNvSpPr txBox="1"/>
          <p:nvPr/>
        </p:nvSpPr>
        <p:spPr>
          <a:xfrm>
            <a:off x="214282" y="285728"/>
            <a:ext cx="8929718" cy="2954655"/>
          </a:xfrm>
          <a:prstGeom prst="rect">
            <a:avLst/>
          </a:prstGeom>
          <a:noFill/>
        </p:spPr>
        <p:txBody>
          <a:bodyPr wrap="square" rtlCol="0">
            <a:spAutoFit/>
          </a:bodyPr>
          <a:lstStyle/>
          <a:p>
            <a:r>
              <a:rPr lang="ru-RU" sz="2400" b="1" dirty="0" smtClean="0">
                <a:solidFill>
                  <a:srgbClr val="002060"/>
                </a:solidFill>
              </a:rPr>
              <a:t>	В </a:t>
            </a:r>
            <a:r>
              <a:rPr lang="ru-RU" sz="2400" b="1" dirty="0" smtClean="0">
                <a:solidFill>
                  <a:srgbClr val="0070C0"/>
                </a:solidFill>
              </a:rPr>
              <a:t>трехлетнем</a:t>
            </a:r>
            <a:r>
              <a:rPr lang="ru-RU" sz="2400" b="1" dirty="0" smtClean="0">
                <a:solidFill>
                  <a:srgbClr val="002060"/>
                </a:solidFill>
              </a:rPr>
              <a:t> возрасте он уже </a:t>
            </a:r>
            <a:r>
              <a:rPr lang="ru-RU" sz="2400" b="1" dirty="0" smtClean="0">
                <a:solidFill>
                  <a:srgbClr val="0070C0"/>
                </a:solidFill>
              </a:rPr>
              <a:t>говорит свободно</a:t>
            </a:r>
            <a:r>
              <a:rPr lang="ru-RU" sz="2400" b="1" dirty="0" smtClean="0">
                <a:solidFill>
                  <a:srgbClr val="002060"/>
                </a:solidFill>
              </a:rPr>
              <a:t>, удивляет окружающих богатством речевых оборотов, умением словотворчества, удивительной способностью говорить о своих впечатлениях и делать обобщения. Речь для Ребенка становится средством удовлетворения своих потребностей, средством общения с людьми, познания окружающей среды, картины мира.</a:t>
            </a:r>
          </a:p>
          <a:p>
            <a:endParaRPr lang="ru-RU" dirty="0"/>
          </a:p>
        </p:txBody>
      </p:sp>
      <p:sp>
        <p:nvSpPr>
          <p:cNvPr id="4" name="TextBox 3"/>
          <p:cNvSpPr txBox="1"/>
          <p:nvPr/>
        </p:nvSpPr>
        <p:spPr>
          <a:xfrm>
            <a:off x="285720" y="2928934"/>
            <a:ext cx="8858280" cy="4062651"/>
          </a:xfrm>
          <a:prstGeom prst="rect">
            <a:avLst/>
          </a:prstGeom>
          <a:noFill/>
        </p:spPr>
        <p:txBody>
          <a:bodyPr wrap="square" rtlCol="0">
            <a:spAutoFit/>
          </a:bodyPr>
          <a:lstStyle/>
          <a:p>
            <a:r>
              <a:rPr lang="ru-RU" sz="2400" b="1" dirty="0" smtClean="0">
                <a:solidFill>
                  <a:srgbClr val="002060"/>
                </a:solidFill>
              </a:rPr>
              <a:t>	Примерно в  </a:t>
            </a:r>
            <a:r>
              <a:rPr lang="ru-RU" sz="2400" b="1" dirty="0" smtClean="0">
                <a:solidFill>
                  <a:srgbClr val="0070C0"/>
                </a:solidFill>
              </a:rPr>
              <a:t>6-7-летнем </a:t>
            </a:r>
            <a:r>
              <a:rPr lang="ru-RU" sz="2400" b="1" dirty="0" smtClean="0">
                <a:solidFill>
                  <a:srgbClr val="002060"/>
                </a:solidFill>
              </a:rPr>
              <a:t>возрасте </a:t>
            </a:r>
            <a:r>
              <a:rPr lang="ru-RU" sz="2400" b="1" dirty="0" smtClean="0">
                <a:solidFill>
                  <a:srgbClr val="0070C0"/>
                </a:solidFill>
              </a:rPr>
              <a:t>речевая функция начинает постепенно угасать </a:t>
            </a:r>
            <a:r>
              <a:rPr lang="ru-RU" sz="2400" b="1" dirty="0" smtClean="0">
                <a:solidFill>
                  <a:srgbClr val="002060"/>
                </a:solidFill>
              </a:rPr>
              <a:t>и завершится где-то в 9-11-летнем возрасте . На своем месте она оставляет стабильный речевой механизм, которому не нужно будет вести столь кропотливую «научную» и творческую работу. Его задача будет заключаться в том, чтобы без всяких препятствий обслуживать каждодневную жизнь повзрослевшего человека. Механизм этот не претерпит ломки, резких изменений, хотя может совершенствоваться и обогащаться. То, что заложила в нем речевая функция, - это, по сути своей, на всю жизнь.</a:t>
            </a:r>
          </a:p>
          <a:p>
            <a:endParaRPr lang="ru-RU" dirty="0"/>
          </a:p>
        </p:txBody>
      </p:sp>
    </p:spTree>
  </p:cSld>
  <p:clrMapOvr>
    <a:masterClrMapping/>
  </p:clrMapOvr>
</p:sld>
</file>

<file path=ppt/theme/theme1.xml><?xml version="1.0" encoding="utf-8"?>
<a:theme xmlns:a="http://schemas.openxmlformats.org/drawingml/2006/main" name="Тема Office">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TotalTime>
  <Words>4533</Words>
  <Application>Microsoft Office PowerPoint</Application>
  <PresentationFormat>Экран (4:3)</PresentationFormat>
  <Paragraphs>295</Paragraphs>
  <Slides>50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Использование технологии Г. А. Цукерман «Введение в школьную  жизнь»</vt:lpstr>
      <vt:lpstr>Использование технологии Г. А. Цукерман «Введение в школьную  жизнь»</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Администратор</cp:lastModifiedBy>
  <cp:revision>36</cp:revision>
  <dcterms:created xsi:type="dcterms:W3CDTF">2020-04-29T08:51:52Z</dcterms:created>
  <dcterms:modified xsi:type="dcterms:W3CDTF">2020-04-30T14:36:13Z</dcterms:modified>
</cp:coreProperties>
</file>