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3" r:id="rId2"/>
    <p:sldId id="308" r:id="rId3"/>
    <p:sldId id="310" r:id="rId4"/>
    <p:sldId id="292" r:id="rId5"/>
    <p:sldId id="284" r:id="rId6"/>
    <p:sldId id="285" r:id="rId7"/>
    <p:sldId id="286" r:id="rId8"/>
    <p:sldId id="313" r:id="rId9"/>
    <p:sldId id="336" r:id="rId10"/>
    <p:sldId id="264" r:id="rId11"/>
    <p:sldId id="334" r:id="rId12"/>
    <p:sldId id="304" r:id="rId13"/>
    <p:sldId id="305" r:id="rId14"/>
    <p:sldId id="306" r:id="rId15"/>
    <p:sldId id="335" r:id="rId16"/>
    <p:sldId id="326" r:id="rId17"/>
    <p:sldId id="332" r:id="rId18"/>
    <p:sldId id="337" r:id="rId19"/>
    <p:sldId id="301" r:id="rId20"/>
    <p:sldId id="302" r:id="rId21"/>
    <p:sldId id="333" r:id="rId22"/>
    <p:sldId id="325" r:id="rId23"/>
    <p:sldId id="294" r:id="rId24"/>
    <p:sldId id="290" r:id="rId25"/>
    <p:sldId id="295" r:id="rId26"/>
    <p:sldId id="268" r:id="rId27"/>
    <p:sldId id="315" r:id="rId28"/>
    <p:sldId id="317" r:id="rId29"/>
    <p:sldId id="340" r:id="rId30"/>
    <p:sldId id="318" r:id="rId31"/>
    <p:sldId id="319" r:id="rId32"/>
    <p:sldId id="320" r:id="rId33"/>
    <p:sldId id="339" r:id="rId34"/>
    <p:sldId id="323" r:id="rId35"/>
    <p:sldId id="281" r:id="rId36"/>
    <p:sldId id="291" r:id="rId37"/>
    <p:sldId id="324" r:id="rId38"/>
    <p:sldId id="327" r:id="rId39"/>
    <p:sldId id="328" r:id="rId40"/>
    <p:sldId id="329" r:id="rId41"/>
    <p:sldId id="330" r:id="rId42"/>
    <p:sldId id="331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AC6"/>
    <a:srgbClr val="F4F2C0"/>
    <a:srgbClr val="D2BF83"/>
    <a:srgbClr val="DCD2A5"/>
    <a:srgbClr val="0E49A6"/>
    <a:srgbClr val="FFFFCC"/>
    <a:srgbClr val="E8E8CA"/>
    <a:srgbClr val="000066"/>
    <a:srgbClr val="E8E7C6"/>
    <a:srgbClr val="E2E1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4" autoAdjust="0"/>
    <p:restoredTop sz="94660"/>
  </p:normalViewPr>
  <p:slideViewPr>
    <p:cSldViewPr>
      <p:cViewPr varScale="1">
        <p:scale>
          <a:sx n="110" d="100"/>
          <a:sy n="110" d="100"/>
        </p:scale>
        <p:origin x="97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034920240608974"/>
          <c:y val="8.4391811904671626E-2"/>
          <c:w val="0.77627085428113374"/>
          <c:h val="0.6722250310017907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 класс</c:v>
                </c:pt>
                <c:pt idx="1">
                  <c:v>3 класс</c:v>
                </c:pt>
                <c:pt idx="2">
                  <c:v>4 класс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0.25</c:v>
                </c:pt>
                <c:pt idx="1">
                  <c:v>0.59</c:v>
                </c:pt>
                <c:pt idx="2">
                  <c:v>0.16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 класс</c:v>
                </c:pt>
                <c:pt idx="1">
                  <c:v>3 класс</c:v>
                </c:pt>
                <c:pt idx="2">
                  <c:v>4 класс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0.19</c:v>
                </c:pt>
                <c:pt idx="1">
                  <c:v>0.59</c:v>
                </c:pt>
                <c:pt idx="2">
                  <c:v>0.22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 класс</c:v>
                </c:pt>
                <c:pt idx="1">
                  <c:v>3 класс</c:v>
                </c:pt>
                <c:pt idx="2">
                  <c:v>4 класс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0.13</c:v>
                </c:pt>
                <c:pt idx="1">
                  <c:v>0.59</c:v>
                </c:pt>
                <c:pt idx="2">
                  <c:v>0.28000000000000003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81455120"/>
        <c:axId val="2081456752"/>
        <c:axId val="0"/>
      </c:bar3DChart>
      <c:catAx>
        <c:axId val="2081455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81456752"/>
        <c:crosses val="autoZero"/>
        <c:auto val="1"/>
        <c:lblAlgn val="ctr"/>
        <c:lblOffset val="100"/>
        <c:noMultiLvlLbl val="0"/>
      </c:catAx>
      <c:valAx>
        <c:axId val="208145675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081455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728409957946667"/>
          <c:y val="9.3577931406375672E-3"/>
          <c:w val="0.31949655641062502"/>
          <c:h val="0.5163511241990316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055815382439148"/>
          <c:y val="6.7250122983766147E-2"/>
          <c:w val="0.61806838727074209"/>
          <c:h val="0.480436742350009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 класс</c:v>
                </c:pt>
                <c:pt idx="1">
                  <c:v>3 класс</c:v>
                </c:pt>
                <c:pt idx="2">
                  <c:v>4 класс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0.22</c:v>
                </c:pt>
                <c:pt idx="1">
                  <c:v>0.59</c:v>
                </c:pt>
                <c:pt idx="2">
                  <c:v>0.19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 класс</c:v>
                </c:pt>
                <c:pt idx="1">
                  <c:v>3 класс</c:v>
                </c:pt>
                <c:pt idx="2">
                  <c:v>4 класс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0.06</c:v>
                </c:pt>
                <c:pt idx="1">
                  <c:v>0.17</c:v>
                </c:pt>
                <c:pt idx="2">
                  <c:v>0.09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 класс</c:v>
                </c:pt>
                <c:pt idx="1">
                  <c:v>3 класс</c:v>
                </c:pt>
                <c:pt idx="2">
                  <c:v>4 класс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0.13</c:v>
                </c:pt>
                <c:pt idx="1">
                  <c:v>0.53</c:v>
                </c:pt>
                <c:pt idx="2">
                  <c:v>0.34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81456208"/>
        <c:axId val="2081457840"/>
        <c:axId val="0"/>
      </c:bar3DChart>
      <c:catAx>
        <c:axId val="2081456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81457840"/>
        <c:crosses val="autoZero"/>
        <c:auto val="1"/>
        <c:lblAlgn val="ctr"/>
        <c:lblOffset val="100"/>
        <c:noMultiLvlLbl val="0"/>
      </c:catAx>
      <c:valAx>
        <c:axId val="208145784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081456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581965926823152"/>
          <c:y val="7.6918346778225274E-2"/>
          <c:w val="0.31418034073176881"/>
          <c:h val="0.490198293825215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593001841620625"/>
          <c:y val="7.9110557406422352E-2"/>
          <c:w val="0.66469189030011"/>
          <c:h val="0.4350859019942701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 класс</c:v>
                </c:pt>
                <c:pt idx="1">
                  <c:v>3 класс</c:v>
                </c:pt>
                <c:pt idx="2">
                  <c:v>4 класс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0.37</c:v>
                </c:pt>
                <c:pt idx="1">
                  <c:v>0.31</c:v>
                </c:pt>
                <c:pt idx="2">
                  <c:v>0.22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 класс</c:v>
                </c:pt>
                <c:pt idx="1">
                  <c:v>3 класс</c:v>
                </c:pt>
                <c:pt idx="2">
                  <c:v>4 класс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0.53</c:v>
                </c:pt>
                <c:pt idx="1">
                  <c:v>0.53</c:v>
                </c:pt>
                <c:pt idx="2">
                  <c:v>0.56000000000000005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 класс</c:v>
                </c:pt>
                <c:pt idx="1">
                  <c:v>3 класс</c:v>
                </c:pt>
                <c:pt idx="2">
                  <c:v>4 класс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0.09</c:v>
                </c:pt>
                <c:pt idx="1">
                  <c:v>0.17</c:v>
                </c:pt>
                <c:pt idx="2">
                  <c:v>0.22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81466000"/>
        <c:axId val="2081468176"/>
        <c:axId val="0"/>
      </c:bar3DChart>
      <c:catAx>
        <c:axId val="2081466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81468176"/>
        <c:crosses val="autoZero"/>
        <c:auto val="1"/>
        <c:lblAlgn val="ctr"/>
        <c:lblOffset val="100"/>
        <c:noMultiLvlLbl val="0"/>
      </c:catAx>
      <c:valAx>
        <c:axId val="208146817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2081466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306291815278456"/>
          <c:y val="5.790895601780565E-2"/>
          <c:w val="0.26509476187145953"/>
          <c:h val="0.4575184075702007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93A02-D28B-4D41-9756-B65D11236665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C6CD6-F686-45B0-A374-59621B28CA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848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C6CD6-F686-45B0-A374-59621B28CA1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829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C6CD6-F686-45B0-A374-59621B28CA1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393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C6CD6-F686-45B0-A374-59621B28CA10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758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B7319-8752-43DC-9251-6FF6EC4E5500}" type="datetimeFigureOut">
              <a:rPr lang="ru-RU" smtClean="0"/>
              <a:pPr/>
              <a:t>28.01.2023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3" r:id="rId4"/>
    <p:sldLayoutId id="2147483650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12.gif"/><Relationship Id="rId7" Type="http://schemas.openxmlformats.org/officeDocument/2006/relationships/slide" Target="slide24.xml"/><Relationship Id="rId2" Type="http://schemas.openxmlformats.org/officeDocument/2006/relationships/hyperlink" Target="http://smiles.33b.ru/smile.104337.html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&#1083;&#1086;&#1075;&#1080;&#1095;&#1077;&#1089;&#1082;&#1080;&#1077;%20&#1059;&#1059;&#1044;.pptx" TargetMode="External"/><Relationship Id="rId5" Type="http://schemas.openxmlformats.org/officeDocument/2006/relationships/slide" Target="slide2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Relationship Id="rId6" Type="http://schemas.openxmlformats.org/officeDocument/2006/relationships/slide" Target="slide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&#1086;&#1073;&#1097;&#1077;&#1091;&#1095;&#1077;&#1073;&#1085;&#1099;&#1077;.pptx" TargetMode="External"/><Relationship Id="rId1" Type="http://schemas.openxmlformats.org/officeDocument/2006/relationships/slideLayout" Target="../slideLayouts/slideLayout11.xml"/><Relationship Id="rId4" Type="http://schemas.openxmlformats.org/officeDocument/2006/relationships/slide" Target="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ozhegov.org/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hyperlink" Target="&#1084;&#1086;&#1076;&#1077;&#1083;&#1080;&#1088;&#1086;&#1074;&#1072;&#1085;&#1080;&#1077;.notebook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file:///H:\&#1054;&#1083;&#1103;\&#1079;&#1072;&#1097;&#1080;&#1090;&#1072;%20&#1040;&#1088;&#1079;&#1072;&#1084;&#1072;&#1089;&#1082;&#1080;&#1085;&#1072;\22.01\&#1087;&#1088;&#1086;&#1073;&#1083;&#1077;&#1084;&#1085;&#1099;&#1077;.pptx#-1,1,&#1055;&#1088;&#1077;&#1079;&#1077;&#1085;&#1090;&#1072;&#1094;&#1080;&#1103; PowerPoint" TargetMode="External"/><Relationship Id="rId2" Type="http://schemas.openxmlformats.org/officeDocument/2006/relationships/slide" Target="slide1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slide" Target="slide3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eg"/><Relationship Id="rId5" Type="http://schemas.openxmlformats.org/officeDocument/2006/relationships/slide" Target="slide19.xml"/><Relationship Id="rId4" Type="http://schemas.openxmlformats.org/officeDocument/2006/relationships/slide" Target="slide3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&#1050;&#1090;&#1086;%20&#1093;&#1086;&#1095;&#1077;&#1090;%20&#1089;&#1090;&#1072;&#1090;&#1100;%20&#1084;&#1080;&#1083;&#1083;&#1080;&#1086;&#1085;&#1077;&#1088;&#1086;&#1084;.pptx" TargetMode="External"/><Relationship Id="rId3" Type="http://schemas.openxmlformats.org/officeDocument/2006/relationships/slide" Target="slide27.xml"/><Relationship Id="rId7" Type="http://schemas.openxmlformats.org/officeDocument/2006/relationships/hyperlink" Target="&#1085;5&#1088;.pptx" TargetMode="External"/><Relationship Id="rId2" Type="http://schemas.openxmlformats.org/officeDocument/2006/relationships/hyperlink" Target="https://h5p.org/node/152466" TargetMode="Externa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slide" Target="slide3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13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2464" y="1196752"/>
            <a:ext cx="2375838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375922" y="860780"/>
            <a:ext cx="421153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Арзамаскина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Ольга Владимировна</a:t>
            </a:r>
          </a:p>
          <a:p>
            <a:pPr algn="ctr"/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учитель начальных классов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МБОУ «Средняя школа №23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с углубленным изучением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отдельных </a:t>
            </a:r>
            <a:r>
              <a:rPr lang="ru-RU" b="1" dirty="0">
                <a:solidFill>
                  <a:srgbClr val="002060"/>
                </a:solidFill>
              </a:rPr>
              <a:t>предметов»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г. Дзержинск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Нижегородская </a:t>
            </a:r>
            <a:r>
              <a:rPr lang="ru-RU" b="1" dirty="0">
                <a:solidFill>
                  <a:srgbClr val="002060"/>
                </a:solidFill>
              </a:rPr>
              <a:t>область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11960" y="4363842"/>
            <a:ext cx="41048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Образование: высшее</a:t>
            </a:r>
          </a:p>
          <a:p>
            <a:pPr algn="r">
              <a:defRPr/>
            </a:pPr>
            <a:r>
              <a:rPr lang="ru-RU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Категория: высшая</a:t>
            </a:r>
          </a:p>
          <a:p>
            <a:pPr algn="r">
              <a:defRPr/>
            </a:pPr>
            <a:r>
              <a:rPr lang="ru-RU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Стаж работы: </a:t>
            </a:r>
            <a:r>
              <a:rPr lang="ru-RU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27 лет</a:t>
            </a:r>
            <a:endParaRPr lang="ru-RU" b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defRPr/>
            </a:pPr>
            <a:endParaRPr lang="ru-RU" b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Педагогическое кредо: «Не навреди!»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45525" y="428116"/>
            <a:ext cx="28827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Визитная карточка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e5413e915f3dddb80ec369a286f956e7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885" y="5805264"/>
            <a:ext cx="10668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real28.ru/vostokzapad8/images/svit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429132"/>
            <a:ext cx="8286808" cy="2214578"/>
          </a:xfrm>
          <a:prstGeom prst="rect">
            <a:avLst/>
          </a:prstGeom>
          <a:noFill/>
        </p:spPr>
      </p:pic>
      <p:pic>
        <p:nvPicPr>
          <p:cNvPr id="9" name="Picture 2" descr="http://real28.ru/vostokzapad8/images/svit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428868"/>
            <a:ext cx="8286808" cy="2134471"/>
          </a:xfrm>
          <a:prstGeom prst="rect">
            <a:avLst/>
          </a:prstGeom>
          <a:noFill/>
        </p:spPr>
      </p:pic>
      <p:pic>
        <p:nvPicPr>
          <p:cNvPr id="10" name="Picture 2" descr="http://real28.ru/vostokzapad8/images/svit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785794"/>
            <a:ext cx="8286808" cy="185738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786050" y="1357298"/>
            <a:ext cx="41624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spc="50" dirty="0" err="1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/>
              </a:rPr>
              <a:t>Общеучебные</a:t>
            </a:r>
            <a:endParaRPr lang="ru-RU" sz="48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06022" y="3244334"/>
            <a:ext cx="35142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 action="ppaction://hlinkpres?slideindex=1&amp;slidetitle="/>
              </a:rPr>
              <a:t>Логические</a:t>
            </a:r>
            <a:endParaRPr lang="ru-RU" sz="48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28728" y="5000636"/>
            <a:ext cx="61661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Постановка</a:t>
            </a:r>
          </a:p>
          <a:p>
            <a:pPr algn="ctr"/>
            <a:r>
              <a:rPr lang="ru-RU" sz="48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и решение проблемы</a:t>
            </a:r>
            <a:endParaRPr lang="ru-RU" sz="48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42908" y="285728"/>
            <a:ext cx="87868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err="1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Деятельностный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аспект личного вклада педагога в развитие образования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40745" y="762416"/>
            <a:ext cx="47555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778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hlinkClick r:id="rId8" action="ppaction://hlinksldjump"/>
              </a:rPr>
              <a:t>Познавательные УУД</a:t>
            </a:r>
            <a:endParaRPr lang="ru-RU" sz="3600" b="1" cap="none" spc="0" dirty="0">
              <a:ln w="17780" cmpd="sng">
                <a:solidFill>
                  <a:schemeClr val="tx2"/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318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0" y="3667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4372" y="1272114"/>
            <a:ext cx="44291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err="1" smtClean="0">
                <a:ln w="0">
                  <a:solidFill>
                    <a:schemeClr val="tx2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Общеучебные</a:t>
            </a:r>
            <a:r>
              <a:rPr lang="ru-RU" sz="2000" b="1" cap="all" spc="0" dirty="0" smtClean="0">
                <a:ln w="0">
                  <a:solidFill>
                    <a:schemeClr val="tx2"/>
                  </a:solidFill>
                </a:ln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действия</a:t>
            </a:r>
            <a:endParaRPr lang="ru-RU" sz="2000" b="1" cap="all" spc="0" dirty="0">
              <a:ln w="0">
                <a:solidFill>
                  <a:schemeClr val="tx2"/>
                </a:solidFill>
              </a:ln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488" y="357166"/>
            <a:ext cx="37303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Результативность</a:t>
            </a:r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415537" y="1247206"/>
            <a:ext cx="287835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Логические действия</a:t>
            </a:r>
            <a:endParaRPr lang="ru-RU" sz="2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92507" y="3602183"/>
            <a:ext cx="29549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Действия постановки</a:t>
            </a:r>
          </a:p>
          <a:p>
            <a:pPr algn="ctr"/>
            <a:r>
              <a:rPr lang="ru-RU" sz="2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и решения проблемы</a:t>
            </a:r>
            <a:endParaRPr lang="ru-RU" sz="2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977061172"/>
              </p:ext>
            </p:extLst>
          </p:nvPr>
        </p:nvGraphicFramePr>
        <p:xfrm>
          <a:off x="539552" y="1643050"/>
          <a:ext cx="3944990" cy="1898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3368744478"/>
              </p:ext>
            </p:extLst>
          </p:nvPr>
        </p:nvGraphicFramePr>
        <p:xfrm>
          <a:off x="4929190" y="1643050"/>
          <a:ext cx="361950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583090556"/>
              </p:ext>
            </p:extLst>
          </p:nvPr>
        </p:nvGraphicFramePr>
        <p:xfrm>
          <a:off x="1145284" y="4435192"/>
          <a:ext cx="4289700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366686" y="5718098"/>
            <a:ext cx="2182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 smtClean="0"/>
              <a:t>Э.Ф. </a:t>
            </a:r>
            <a:r>
              <a:rPr lang="ru-RU" u="sng" dirty="0" err="1" smtClean="0"/>
              <a:t>Замбацявичене</a:t>
            </a:r>
            <a:endParaRPr lang="ru-RU" u="sng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65356" y="393297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Методики: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«Найди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несколько различий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», </a:t>
            </a: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Выделение существенных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признаков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», «Логические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закономерности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63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91701" y="2462"/>
            <a:ext cx="76447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6600"/>
                </a:solidFill>
              </a:rPr>
              <a:t>Результативность профессиональной педагогической деятельности </a:t>
            </a:r>
            <a:r>
              <a:rPr lang="ru-RU" b="1" dirty="0" smtClean="0">
                <a:solidFill>
                  <a:srgbClr val="006600"/>
                </a:solidFill>
              </a:rPr>
              <a:t>и  достигнутые </a:t>
            </a:r>
            <a:r>
              <a:rPr lang="ru-RU" b="1" dirty="0">
                <a:solidFill>
                  <a:srgbClr val="006600"/>
                </a:solidFill>
              </a:rPr>
              <a:t>эффекты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79930" y="671087"/>
            <a:ext cx="53906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</a:rPr>
              <a:t>1</a:t>
            </a:r>
            <a:r>
              <a:rPr lang="ru-RU" sz="2000" b="1" dirty="0" smtClean="0">
                <a:solidFill>
                  <a:srgbClr val="002060"/>
                </a:solidFill>
              </a:rPr>
              <a:t> место  </a:t>
            </a:r>
            <a:r>
              <a:rPr lang="en-US" sz="2000" b="1" dirty="0" smtClean="0">
                <a:solidFill>
                  <a:srgbClr val="002060"/>
                </a:solidFill>
              </a:rPr>
              <a:t>IX </a:t>
            </a:r>
            <a:r>
              <a:rPr lang="ru-RU" sz="2000" b="1" dirty="0" smtClean="0">
                <a:solidFill>
                  <a:srgbClr val="002060"/>
                </a:solidFill>
              </a:rPr>
              <a:t> Международный конкурс «Ребус», 2015г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1,2 место блиц-турнир «Всезнайка», 2016 г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</a:rPr>
              <a:t>2 место Международный конкурс «Кириллица</a:t>
            </a:r>
            <a:r>
              <a:rPr lang="en-US" sz="2000" b="1" dirty="0">
                <a:solidFill>
                  <a:srgbClr val="002060"/>
                </a:solidFill>
              </a:rPr>
              <a:t>V</a:t>
            </a:r>
            <a:r>
              <a:rPr lang="ru-RU" sz="2000" b="1" dirty="0">
                <a:solidFill>
                  <a:srgbClr val="002060"/>
                </a:solidFill>
              </a:rPr>
              <a:t>», </a:t>
            </a:r>
            <a:r>
              <a:rPr lang="ru-RU" sz="2000" b="1" dirty="0" smtClean="0">
                <a:solidFill>
                  <a:srgbClr val="002060"/>
                </a:solidFill>
              </a:rPr>
              <a:t>2016г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3 место Международный тест по Логике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(осенний сезон), 2017г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1,3 </a:t>
            </a:r>
            <a:r>
              <a:rPr lang="ru-RU" sz="2000" b="1" dirty="0">
                <a:solidFill>
                  <a:srgbClr val="002060"/>
                </a:solidFill>
              </a:rPr>
              <a:t>место во Всероссийском конкурсе «Звуки и буквы» 2 класс, 2016г</a:t>
            </a: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2" name="Рисунок 11" descr="D:\Арзамаскина\конкурсы\16\грамоты\Севастьянов Елисей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41146">
            <a:off x="1405724" y="1742197"/>
            <a:ext cx="1142628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Арзамаскина\конкурсы\16\грамоты\Самохвалова Маргарит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197808">
            <a:off x="498279" y="1952836"/>
            <a:ext cx="1142628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Арзамаскина\конкурсы\марафон 15\Трофимова К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24779">
            <a:off x="965372" y="397611"/>
            <a:ext cx="1142628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Арзамаскина\конкурсы\chapter_member_Samohvalova_Margarita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5363" y="4005064"/>
            <a:ext cx="1142628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Арзамаскина\конкурсы\Тася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109632">
            <a:off x="1154055" y="3661712"/>
            <a:ext cx="1142628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04117">
            <a:off x="2550573" y="3731785"/>
            <a:ext cx="1399082" cy="18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538060">
            <a:off x="3699811" y="4331876"/>
            <a:ext cx="127332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4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18401"/>
            <a:ext cx="824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err="1" smtClean="0">
                <a:solidFill>
                  <a:srgbClr val="006600"/>
                </a:solidFill>
              </a:rPr>
              <a:t>Транслируемость</a:t>
            </a:r>
            <a:r>
              <a:rPr lang="ru-RU" b="1" dirty="0" smtClean="0">
                <a:solidFill>
                  <a:srgbClr val="006600"/>
                </a:solidFill>
              </a:rPr>
              <a:t> практических достижений профессиональной  деятельности</a:t>
            </a:r>
            <a:r>
              <a:rPr lang="ru-RU" b="1" dirty="0">
                <a:solidFill>
                  <a:srgbClr val="006600"/>
                </a:solidFill>
              </a:rPr>
              <a:t> </a:t>
            </a:r>
            <a:r>
              <a:rPr lang="ru-RU" b="1" dirty="0" smtClean="0">
                <a:solidFill>
                  <a:srgbClr val="006600"/>
                </a:solidFill>
              </a:rPr>
              <a:t>педагогического работника</a:t>
            </a:r>
            <a:endParaRPr lang="ru-RU" b="1" dirty="0">
              <a:solidFill>
                <a:srgbClr val="0066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54657" y="4468308"/>
            <a:ext cx="7934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Родительское собрание в 1 классе  «Цели и задачи школы в условиях реализации ФГОС. УУД»</a:t>
            </a:r>
            <a:r>
              <a:rPr lang="ru-RU" sz="1600" dirty="0">
                <a:solidFill>
                  <a:srgbClr val="002060"/>
                </a:solidFill>
              </a:rPr>
              <a:t>   </a:t>
            </a:r>
            <a:r>
              <a:rPr lang="ru-RU" sz="1600" dirty="0" smtClean="0">
                <a:solidFill>
                  <a:srgbClr val="002060"/>
                </a:solidFill>
              </a:rPr>
              <a:t>09.09.2015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30385" y="1981660"/>
            <a:ext cx="7538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Методы обучения в начальной школе в соответствии ФГОС НОО – заседание </a:t>
            </a:r>
            <a:r>
              <a:rPr lang="ru-RU" sz="1600" b="1" dirty="0" smtClean="0">
                <a:solidFill>
                  <a:srgbClr val="002060"/>
                </a:solidFill>
              </a:rPr>
              <a:t>ШМК </a:t>
            </a:r>
            <a:r>
              <a:rPr lang="ru-RU" sz="1600" b="1" dirty="0">
                <a:solidFill>
                  <a:srgbClr val="002060"/>
                </a:solidFill>
              </a:rPr>
              <a:t>учителей начальных классов </a:t>
            </a:r>
            <a:r>
              <a:rPr lang="ru-RU" sz="1600" dirty="0">
                <a:solidFill>
                  <a:srgbClr val="002060"/>
                </a:solidFill>
              </a:rPr>
              <a:t>(протокол №5 от 30.09.2014г.)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59465" y="655072"/>
            <a:ext cx="77547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Выступление на областном семинаре « Формирование познавательных УУД при изучении раздела программы «</a:t>
            </a:r>
            <a:r>
              <a:rPr lang="ru-RU" sz="1600" b="1" dirty="0" err="1" smtClean="0">
                <a:solidFill>
                  <a:srgbClr val="002060"/>
                </a:solidFill>
              </a:rPr>
              <a:t>Морфемика</a:t>
            </a:r>
            <a:r>
              <a:rPr lang="ru-RU" sz="1600" b="1" dirty="0" smtClean="0">
                <a:solidFill>
                  <a:srgbClr val="002060"/>
                </a:solidFill>
              </a:rPr>
              <a:t>» </a:t>
            </a:r>
            <a:r>
              <a:rPr lang="ru-RU" sz="1600" dirty="0" smtClean="0">
                <a:solidFill>
                  <a:srgbClr val="002060"/>
                </a:solidFill>
              </a:rPr>
              <a:t>24.02.2013г</a:t>
            </a:r>
            <a:r>
              <a:rPr lang="ru-RU" sz="1600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6932" y="2621442"/>
            <a:ext cx="75661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Мастер-класс для </a:t>
            </a:r>
            <a:r>
              <a:rPr lang="ru-RU" sz="1600" b="1" dirty="0" smtClean="0">
                <a:solidFill>
                  <a:srgbClr val="002060"/>
                </a:solidFill>
              </a:rPr>
              <a:t>ШМК </a:t>
            </a:r>
            <a:r>
              <a:rPr lang="ru-RU" sz="1600" b="1" dirty="0">
                <a:solidFill>
                  <a:srgbClr val="002060"/>
                </a:solidFill>
              </a:rPr>
              <a:t>учителей начальных классов «Работа с интерактивной доской на уроках в условиях реализации ФГОС НОО»              </a:t>
            </a:r>
            <a:r>
              <a:rPr lang="ru-RU" sz="1600" dirty="0">
                <a:solidFill>
                  <a:srgbClr val="002060"/>
                </a:solidFill>
              </a:rPr>
              <a:t>28.04.2014г.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75489" y="3996628"/>
            <a:ext cx="75387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Открытый урок русского языка в рамках педагогического фестиваля «Урок 2016- от идеи к результату»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46763" y="3386648"/>
            <a:ext cx="76374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Мастер-класс «Формирование  </a:t>
            </a:r>
            <a:r>
              <a:rPr lang="ru-RU" sz="1600" b="1" dirty="0" err="1" smtClean="0">
                <a:solidFill>
                  <a:srgbClr val="002060"/>
                </a:solidFill>
              </a:rPr>
              <a:t>познавательныхУУД</a:t>
            </a:r>
            <a:r>
              <a:rPr lang="ru-RU" sz="1600" b="1" dirty="0">
                <a:solidFill>
                  <a:srgbClr val="002060"/>
                </a:solidFill>
              </a:rPr>
              <a:t>: система упражнений на уроке начальной школы», 20.10.2015г. </a:t>
            </a:r>
            <a:r>
              <a:rPr lang="ru-RU" sz="1600" dirty="0">
                <a:solidFill>
                  <a:srgbClr val="002060"/>
                </a:solidFill>
              </a:rPr>
              <a:t>(протокол №7 от 20.10.2015г.)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59873" y="4978916"/>
            <a:ext cx="570540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6600"/>
                </a:solidFill>
              </a:rPr>
              <a:t>Публикации в педагогических интернет-сообществах:</a:t>
            </a:r>
          </a:p>
          <a:p>
            <a:pPr algn="r"/>
            <a:r>
              <a:rPr lang="ru-RU" sz="1600" b="1" dirty="0" smtClean="0">
                <a:solidFill>
                  <a:srgbClr val="006600"/>
                </a:solidFill>
              </a:rPr>
              <a:t>«Системно-</a:t>
            </a:r>
            <a:r>
              <a:rPr lang="ru-RU" sz="1600" b="1" dirty="0" err="1" smtClean="0">
                <a:solidFill>
                  <a:srgbClr val="006600"/>
                </a:solidFill>
              </a:rPr>
              <a:t>деятельностный</a:t>
            </a:r>
            <a:r>
              <a:rPr lang="ru-RU" sz="1600" b="1" dirty="0" smtClean="0">
                <a:solidFill>
                  <a:srgbClr val="006600"/>
                </a:solidFill>
              </a:rPr>
              <a:t> подход на уроках </a:t>
            </a:r>
          </a:p>
          <a:p>
            <a:pPr algn="r"/>
            <a:r>
              <a:rPr lang="ru-RU" sz="1600" b="1" dirty="0" smtClean="0">
                <a:solidFill>
                  <a:srgbClr val="006600"/>
                </a:solidFill>
              </a:rPr>
              <a:t>русского языка в начальной школе»</a:t>
            </a:r>
          </a:p>
          <a:p>
            <a:pPr algn="r"/>
            <a:r>
              <a:rPr lang="en-US" sz="1600" b="1" dirty="0" smtClean="0">
                <a:solidFill>
                  <a:srgbClr val="006600"/>
                </a:solidFill>
              </a:rPr>
              <a:t>http</a:t>
            </a:r>
            <a:r>
              <a:rPr lang="ru-RU" sz="1600" b="1" dirty="0" smtClean="0">
                <a:solidFill>
                  <a:srgbClr val="006600"/>
                </a:solidFill>
              </a:rPr>
              <a:t>:</a:t>
            </a:r>
            <a:r>
              <a:rPr lang="en-US" sz="1600" b="1" dirty="0" smtClean="0">
                <a:solidFill>
                  <a:srgbClr val="006600"/>
                </a:solidFill>
              </a:rPr>
              <a:t>//znanio.ru/media/</a:t>
            </a:r>
          </a:p>
          <a:p>
            <a:pPr algn="r"/>
            <a:r>
              <a:rPr lang="en-US" sz="1600" b="1" dirty="0" smtClean="0">
                <a:solidFill>
                  <a:srgbClr val="006600"/>
                </a:solidFill>
              </a:rPr>
              <a:t>http</a:t>
            </a:r>
            <a:r>
              <a:rPr lang="ru-RU" sz="1600" b="1" dirty="0" smtClean="0">
                <a:solidFill>
                  <a:srgbClr val="006600"/>
                </a:solidFill>
              </a:rPr>
              <a:t>://</a:t>
            </a:r>
            <a:r>
              <a:rPr lang="en-US" sz="1600" b="1" dirty="0" smtClean="0">
                <a:solidFill>
                  <a:srgbClr val="006600"/>
                </a:solidFill>
              </a:rPr>
              <a:t>Infourok.ru</a:t>
            </a:r>
            <a:endParaRPr lang="ru-RU" sz="1600" b="1" dirty="0" smtClean="0">
              <a:solidFill>
                <a:srgbClr val="006600"/>
              </a:solidFill>
            </a:endParaRPr>
          </a:p>
          <a:p>
            <a:endParaRPr lang="en-US" b="1" dirty="0" smtClean="0">
              <a:solidFill>
                <a:srgbClr val="006600"/>
              </a:solidFill>
            </a:endParaRPr>
          </a:p>
          <a:p>
            <a:endParaRPr lang="ru-RU" b="1" dirty="0" smtClean="0">
              <a:solidFill>
                <a:srgbClr val="006600"/>
              </a:solidFill>
            </a:endParaRPr>
          </a:p>
          <a:p>
            <a:endParaRPr lang="ru-RU" b="1" dirty="0">
              <a:solidFill>
                <a:srgbClr val="006600"/>
              </a:solidFill>
            </a:endParaRPr>
          </a:p>
        </p:txBody>
      </p:sp>
      <p:pic>
        <p:nvPicPr>
          <p:cNvPr id="17" name="Рисунок 16" descr="D:\Арзамаскина\мои дипломы\18689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34314">
            <a:off x="349727" y="5184149"/>
            <a:ext cx="1019476" cy="1351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D:\Арзамаскина\грамоты\Свидетельство проекта infourok.ru №663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45812">
            <a:off x="1181895" y="5143653"/>
            <a:ext cx="957053" cy="127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Арзамаскина\грамоты\Свидетельство проекта infourok.ru №5310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29589">
            <a:off x="1951931" y="5089418"/>
            <a:ext cx="916320" cy="124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971600" y="1216508"/>
            <a:ext cx="76426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Мастер-класс в рамках Ресурсного центра по теме: «Реализация системно-</a:t>
            </a:r>
            <a:r>
              <a:rPr lang="ru-RU" sz="1600" b="1" dirty="0" err="1">
                <a:solidFill>
                  <a:srgbClr val="002060"/>
                </a:solidFill>
              </a:rPr>
              <a:t>деятельностного</a:t>
            </a:r>
            <a:r>
              <a:rPr lang="ru-RU" sz="1600" b="1" dirty="0">
                <a:solidFill>
                  <a:srgbClr val="002060"/>
                </a:solidFill>
              </a:rPr>
              <a:t> подхода на уроках русского языка»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 апрель 2016</a:t>
            </a:r>
          </a:p>
        </p:txBody>
      </p:sp>
    </p:spTree>
    <p:extLst>
      <p:ext uri="{BB962C8B-B14F-4D97-AF65-F5344CB8AC3E}">
        <p14:creationId xmlns:p14="http://schemas.microsoft.com/office/powerpoint/2010/main" val="381001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9872" y="332656"/>
            <a:ext cx="2095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</a:rPr>
              <a:t>Литература</a:t>
            </a:r>
            <a:endParaRPr lang="ru-RU" sz="2800" b="1" dirty="0">
              <a:solidFill>
                <a:srgbClr val="0066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9552" y="4581128"/>
            <a:ext cx="1512168" cy="1944216"/>
          </a:xfrm>
          <a:prstGeom prst="roundRect">
            <a:avLst/>
          </a:prstGeom>
          <a:solidFill>
            <a:srgbClr val="ECEA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62447" y="855876"/>
            <a:ext cx="8064896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>
              <a:buFont typeface="Wingdings" pitchFamily="2" charset="2"/>
              <a:buNone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1.Амонашвили 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Ш.А. Воспитательная и образовательная функция оценки школьников. – М., 1984;</a:t>
            </a:r>
          </a:p>
          <a:p>
            <a:pPr indent="0" algn="just">
              <a:buFont typeface="Wingdings" pitchFamily="2" charset="2"/>
              <a:buNone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2.Асмолов 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А.Г., </a:t>
            </a:r>
            <a:r>
              <a:rPr lang="ru-RU" altLang="ru-RU" b="1" dirty="0" err="1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Бурменская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Г.В., Володарская И.А., Карабанова О.А., </a:t>
            </a:r>
            <a:r>
              <a:rPr lang="ru-RU" altLang="ru-RU" b="1" dirty="0" err="1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Салмина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Н.Г. Молчанов С.В. Как проектировать универсальные учебные действия: от действия к мысли. – М., 2008; </a:t>
            </a:r>
            <a:endParaRPr lang="ru-RU" altLang="ru-RU" b="1" dirty="0" smtClean="0">
              <a:solidFill>
                <a:schemeClr val="accent1">
                  <a:lumMod val="50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3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. Деменева  Н.Н., Дедова О.Ю., Бондарева И.И. Современные технологии проведения урока в начальной  школе с учетом требований ФГОС - М.: АРКТИ, 2012;</a:t>
            </a:r>
          </a:p>
          <a:p>
            <a:pPr algn="just"/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4. Лошкарева 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Н.А. Формирование системы общих учебных умений и навыков школьников. – М.: МГПИ, 1981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5.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Тихомирова Л.Ф. Развитие познавательных способностей школьников. – Ярославль, 2002 г.</a:t>
            </a:r>
          </a:p>
          <a:p>
            <a:pPr algn="just"/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6.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Тихомирова Л.Ф. Упражнения на каждый день: логика для младших школьников. – Ярославль, 1998 г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algn="just"/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7.Федеральный 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Государственный образовательный стандарт http://standart.edu.ru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 </a:t>
            </a:r>
            <a:endParaRPr lang="ru-RU" alt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 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Формирование УУД у младших школьников: </a:t>
            </a:r>
            <a:r>
              <a:rPr lang="ru-RU" altLang="ru-RU" b="1" dirty="0" err="1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сб.науч.ст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./под общ. Ред. </a:t>
            </a:r>
            <a:r>
              <a:rPr lang="ru-RU" altLang="ru-RU" b="1" dirty="0" err="1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Л.Д.Мали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, </a:t>
            </a:r>
            <a:r>
              <a:rPr lang="ru-RU" altLang="ru-RU" b="1" dirty="0" err="1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Н.И.Наумовой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-Пенза: Изд-во ПГУ,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2015</a:t>
            </a:r>
          </a:p>
          <a:p>
            <a:pPr algn="just"/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9. Яшина Н.Ю., В.И. Овсянникова Развитие логического мышления младших школьников на уроках русского языка.- Нижний Новгород, 2012</a:t>
            </a:r>
            <a:endParaRPr lang="ru-RU" altLang="ru-RU" b="1" dirty="0">
              <a:solidFill>
                <a:schemeClr val="accent1">
                  <a:lumMod val="50000"/>
                </a:schemeClr>
              </a:solidFill>
              <a:ea typeface="Calibri" pitchFamily="34" charset="0"/>
              <a:cs typeface="Times New Roman" pitchFamily="18" charset="0"/>
            </a:endParaRPr>
          </a:p>
          <a:p>
            <a:pPr algn="just"/>
            <a:endParaRPr lang="ru-RU" altLang="ru-RU" sz="16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ru-RU" altLang="ru-RU" sz="1600" b="1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algn="just"/>
            <a:endParaRPr lang="ru-RU" altLang="ru-RU" sz="1600" b="1" dirty="0" smtClean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algn="just"/>
            <a:endParaRPr lang="ru-RU" altLang="ru-RU" sz="1600" b="1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indent="0" algn="just">
              <a:buClr>
                <a:srgbClr val="999933"/>
              </a:buClr>
              <a:buFont typeface="Wingdings" pitchFamily="2" charset="2"/>
              <a:buNone/>
            </a:pPr>
            <a:endParaRPr lang="ru-RU" altLang="ru-RU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76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2143116"/>
            <a:ext cx="68825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Спасибо за внимание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000108"/>
            <a:ext cx="79928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... Главная задача. состоит в том, чтобы пробудить умственные способности учеников к самостоятельности </a:t>
            </a:r>
            <a:r>
              <a:rPr lang="ru-RU" b="1" i="1" dirty="0">
                <a:solidFill>
                  <a:srgbClr val="002060"/>
                </a:solidFill>
              </a:rPr>
              <a:t>и сообщить им привычку к ней, указывая, где </a:t>
            </a:r>
            <a:r>
              <a:rPr lang="ru-RU" b="1" i="1" dirty="0" smtClean="0">
                <a:solidFill>
                  <a:srgbClr val="002060"/>
                </a:solidFill>
              </a:rPr>
              <a:t>следует, дорогу, но </a:t>
            </a:r>
            <a:r>
              <a:rPr lang="ru-RU" b="1" i="1" dirty="0">
                <a:solidFill>
                  <a:srgbClr val="002060"/>
                </a:solidFill>
              </a:rPr>
              <a:t>не таская на помочах." 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</a:p>
          <a:p>
            <a:pPr algn="r"/>
            <a:r>
              <a:rPr lang="ru-RU" b="1" i="1" dirty="0" smtClean="0">
                <a:solidFill>
                  <a:srgbClr val="002060"/>
                </a:solidFill>
              </a:rPr>
              <a:t>К.Д.Ушинский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85918" y="2143116"/>
            <a:ext cx="59293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Необходимо «воспламенять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в мальчике жажду знаний и пылкое усердие к учению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».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                                                       Я.Коменский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3816" y="3073721"/>
            <a:ext cx="80648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Хорош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только тот метод обучения, который активизирует познавательную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деятельность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ученика, и плох тот, который </a:t>
            </a: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ориентирует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его только на запоминание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изученного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материала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                                                                  А.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Дистервег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39084" y="4209454"/>
            <a:ext cx="6552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Сформулировал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ряд новых дидактических принципов, с учетом которых и разворачивалась работа по активизации познавательной деятельности младших школьников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                                                        Л. В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ru-RU" i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Занков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2052" name="Picture 4" descr="http://900igr.net/datai/pedagogika/Razvivajuschaja-sistema-Zankova/0014-058-Obschee-razvit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29" y="4080372"/>
            <a:ext cx="864356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https://ru.citaty.net/media/authors/adolph-diesterweg.thumbnai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929" y="3018658"/>
            <a:ext cx="802285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 descr="http://900igr.net/datai/pedagogika/Aktivnoe-obuchenie/0006-004-JAn-Amos-Komenskij-15921670-v-rabote-Velikaja-didaktika-nastaiv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2000240"/>
            <a:ext cx="902117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8" name="Picture 10" descr="http://www.knigafund.ru/books_covers/e0/DDCC-0-0029-0119-0/covers/bigthumb/DDCC-0-0029-0119-0.png?12567463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76" y="642918"/>
            <a:ext cx="72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Прямоугольник 9"/>
          <p:cNvSpPr/>
          <p:nvPr/>
        </p:nvSpPr>
        <p:spPr>
          <a:xfrm>
            <a:off x="899592" y="355404"/>
            <a:ext cx="67061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6600"/>
                </a:solidFill>
              </a:rPr>
              <a:t>Теоретическое обоснование личного вклада педагога </a:t>
            </a:r>
            <a:endParaRPr lang="ru-RU" sz="2000" b="1" dirty="0" smtClean="0">
              <a:solidFill>
                <a:srgbClr val="0066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6600"/>
                </a:solidFill>
              </a:rPr>
              <a:t>в </a:t>
            </a:r>
            <a:r>
              <a:rPr lang="ru-RU" sz="2000" b="1" dirty="0">
                <a:solidFill>
                  <a:srgbClr val="006600"/>
                </a:solidFill>
              </a:rPr>
              <a:t>развитие </a:t>
            </a:r>
            <a:r>
              <a:rPr lang="ru-RU" sz="2000" b="1" dirty="0" smtClean="0">
                <a:solidFill>
                  <a:srgbClr val="006600"/>
                </a:solidFill>
              </a:rPr>
              <a:t>образования</a:t>
            </a:r>
            <a:endParaRPr lang="ru-RU" sz="2000" b="1" dirty="0">
              <a:solidFill>
                <a:srgbClr val="006600"/>
              </a:solidFill>
            </a:endParaRPr>
          </a:p>
        </p:txBody>
      </p:sp>
      <p:sp>
        <p:nvSpPr>
          <p:cNvPr id="11" name="Управляющая кнопка: домой 10">
            <a:hlinkClick r:id="rId6" action="ppaction://hlinksldjump" highlightClick="1"/>
          </p:cNvPr>
          <p:cNvSpPr/>
          <p:nvPr/>
        </p:nvSpPr>
        <p:spPr>
          <a:xfrm>
            <a:off x="7929586" y="5929330"/>
            <a:ext cx="428628" cy="542374"/>
          </a:xfrm>
          <a:prstGeom prst="actionButtonHome">
            <a:avLst/>
          </a:prstGeom>
          <a:solidFill>
            <a:srgbClr val="ECEA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49699" y="5409783"/>
            <a:ext cx="59216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«Научить человека жить в информационном мире- важнейшая задача современной школы» </a:t>
            </a:r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                                   Академик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Семенов А.П.</a:t>
            </a:r>
            <a:endParaRPr lang="ru-RU" b="1" i="1" dirty="0"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27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900igr.net/datas/pedagogika/Nachalnaja-shkola-UMK-Planeta-znanij/0063-063-Poznavatelnye-UUD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1B4D"/>
              </a:clrFrom>
              <a:clrTo>
                <a:srgbClr val="001B4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0294"/>
            <a:ext cx="8654643" cy="6840760"/>
          </a:xfrm>
          <a:prstGeom prst="rect">
            <a:avLst/>
          </a:prstGeom>
          <a:solidFill>
            <a:srgbClr val="F4F2C0"/>
          </a:solidFill>
        </p:spPr>
      </p:pic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357158" y="5815584"/>
            <a:ext cx="1042416" cy="1042416"/>
          </a:xfrm>
          <a:prstGeom prst="actionButtonHome">
            <a:avLst/>
          </a:prstGeom>
          <a:solidFill>
            <a:srgbClr val="ECEA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44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4.infourok.ru/uploads/ex/091c/0008e2bb-5b93c92b/hello_html_45a8629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0532"/>
            <a:ext cx="8820472" cy="668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62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671" y="332656"/>
            <a:ext cx="74977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6600"/>
                </a:solidFill>
              </a:rPr>
              <a:t>Уроки с использованием информационно-коммуникационных технологий имеют следующие преимущества: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19670" y="923501"/>
            <a:ext cx="712879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2060"/>
                </a:solidFill>
              </a:rPr>
              <a:t>расширяют возможности предъявления учебной информации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повышают </a:t>
            </a:r>
            <a:r>
              <a:rPr lang="ru-RU" b="1" dirty="0">
                <a:solidFill>
                  <a:srgbClr val="002060"/>
                </a:solidFill>
              </a:rPr>
              <a:t>мотивацию младших школьников к обучению, за счёт смены видов деятельности, необычности, яркости, насыщенности, </a:t>
            </a:r>
            <a:r>
              <a:rPr lang="ru-RU" b="1" dirty="0" smtClean="0">
                <a:solidFill>
                  <a:srgbClr val="002060"/>
                </a:solidFill>
              </a:rPr>
              <a:t>динамичности </a:t>
            </a:r>
            <a:r>
              <a:rPr lang="ru-RU" b="1" dirty="0">
                <a:solidFill>
                  <a:srgbClr val="002060"/>
                </a:solidFill>
              </a:rPr>
              <a:t>урока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увеличивают </a:t>
            </a:r>
            <a:r>
              <a:rPr lang="ru-RU" b="1" dirty="0">
                <a:solidFill>
                  <a:srgbClr val="002060"/>
                </a:solidFill>
              </a:rPr>
              <a:t>возможности постановки учебных задач и управления процессом их решения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2060"/>
                </a:solidFill>
              </a:rPr>
              <a:t>вовлекают учащихся в учебный процесс , способствуя наиболее широкому раскрытию их способностей, активизации умственной </a:t>
            </a:r>
            <a:r>
              <a:rPr lang="ru-RU" b="1" dirty="0" smtClean="0">
                <a:solidFill>
                  <a:srgbClr val="002060"/>
                </a:solidFill>
              </a:rPr>
              <a:t>деятельности</a:t>
            </a:r>
            <a:endParaRPr lang="ru-RU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002060"/>
                </a:solidFill>
              </a:rPr>
              <a:t>позволяют делать обучение проблемным, творческим, ориентированным на исследовательскую активность, так как, их использование повышает возможности применения проектного метода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268631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172084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rebuchet MS"/>
              </a:rPr>
              <a:t>Формирование</a:t>
            </a:r>
            <a:endParaRPr lang="ru-RU" sz="2400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rebuchet MS"/>
            </a:endParaRPr>
          </a:p>
          <a:p>
            <a:pPr lvl="0" algn="ctr"/>
            <a:r>
              <a:rPr lang="ru-RU" sz="24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rebuchet MS"/>
              </a:rPr>
              <a:t>познавательных </a:t>
            </a:r>
            <a:r>
              <a:rPr lang="ru-RU" sz="24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rebuchet MS"/>
              </a:rPr>
              <a:t>универсальных </a:t>
            </a:r>
          </a:p>
          <a:p>
            <a:pPr lvl="0" algn="ctr"/>
            <a:r>
              <a:rPr lang="ru-RU" sz="24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rebuchet MS"/>
              </a:rPr>
              <a:t>Учебных действий </a:t>
            </a:r>
          </a:p>
          <a:p>
            <a:pPr lvl="0" algn="ctr"/>
            <a:r>
              <a:rPr lang="ru-RU" sz="2400" b="1" cap="all" dirty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rebuchet MS"/>
              </a:rPr>
              <a:t>на уроках русского </a:t>
            </a:r>
            <a:r>
              <a:rPr lang="ru-RU" sz="24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rebuchet MS"/>
              </a:rPr>
              <a:t>языка</a:t>
            </a:r>
          </a:p>
          <a:p>
            <a:pPr lvl="0" algn="ctr"/>
            <a:r>
              <a:rPr lang="ru-RU" sz="2400" b="1" cap="all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rebuchet MS"/>
              </a:rPr>
              <a:t>С использованием ИКТ</a:t>
            </a:r>
            <a:endParaRPr lang="ru-RU" sz="4000" b="1" cap="all" dirty="0">
              <a:ln w="9000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rebuchet M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96136" y="332656"/>
            <a:ext cx="2718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6600"/>
                </a:solidFill>
              </a:rPr>
              <a:t>Тема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333534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11660" y="476672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6600"/>
                </a:solidFill>
              </a:rPr>
              <a:t>Профессиональные затруднения учителей в работе по формированию УУД: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1268760"/>
            <a:ext cx="734481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b="1" dirty="0">
                <a:solidFill>
                  <a:srgbClr val="002060"/>
                </a:solidFill>
              </a:rPr>
              <a:t>Страх перед нововведениями, инертность педагогического мышления, установка на старые, проверенные методы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>
                <a:solidFill>
                  <a:srgbClr val="002060"/>
                </a:solidFill>
              </a:rPr>
              <a:t>Недостаточно точное и полное понимание целей, задач и функций </a:t>
            </a:r>
            <a:r>
              <a:rPr lang="ru-RU" b="1" dirty="0" smtClean="0">
                <a:solidFill>
                  <a:srgbClr val="002060"/>
                </a:solidFill>
              </a:rPr>
              <a:t>познавательных </a:t>
            </a:r>
            <a:r>
              <a:rPr lang="ru-RU" b="1" dirty="0">
                <a:solidFill>
                  <a:srgbClr val="002060"/>
                </a:solidFill>
              </a:rPr>
              <a:t>УУД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Опасение</a:t>
            </a:r>
            <a:r>
              <a:rPr lang="ru-RU" b="1" dirty="0">
                <a:solidFill>
                  <a:srgbClr val="002060"/>
                </a:solidFill>
              </a:rPr>
              <a:t>, что снизится качество предметных </a:t>
            </a:r>
            <a:r>
              <a:rPr lang="ru-RU" b="1" dirty="0" err="1">
                <a:solidFill>
                  <a:srgbClr val="002060"/>
                </a:solidFill>
              </a:rPr>
              <a:t>ЗУНов</a:t>
            </a:r>
            <a:r>
              <a:rPr lang="ru-RU" b="1" dirty="0">
                <a:solidFill>
                  <a:srgbClr val="002060"/>
                </a:solidFill>
              </a:rPr>
              <a:t> учащихся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 smtClean="0">
                <a:solidFill>
                  <a:srgbClr val="002060"/>
                </a:solidFill>
              </a:rPr>
              <a:t>Трудности </a:t>
            </a:r>
            <a:r>
              <a:rPr lang="ru-RU" b="1" dirty="0">
                <a:solidFill>
                  <a:srgbClr val="002060"/>
                </a:solidFill>
              </a:rPr>
              <a:t>в освоении ИКТ-технологий и интерактивного оборудования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>
                <a:solidFill>
                  <a:srgbClr val="002060"/>
                </a:solidFill>
              </a:rPr>
              <a:t>Недостаточность педагогического опыта или креативности в разработке и реализации методов, приемов формирования </a:t>
            </a:r>
            <a:r>
              <a:rPr lang="ru-RU" b="1" dirty="0" err="1" smtClean="0">
                <a:solidFill>
                  <a:srgbClr val="002060"/>
                </a:solidFill>
              </a:rPr>
              <a:t>познавательныхУУД</a:t>
            </a:r>
            <a:endParaRPr lang="ru-RU" b="1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 err="1">
                <a:solidFill>
                  <a:srgbClr val="002060"/>
                </a:solidFill>
              </a:rPr>
              <a:t>Несформированность</a:t>
            </a:r>
            <a:r>
              <a:rPr lang="ru-RU" b="1" dirty="0">
                <a:solidFill>
                  <a:srgbClr val="002060"/>
                </a:solidFill>
              </a:rPr>
              <a:t> у педагогов универсальных профессиональных компетенций, что усугубляет ситуацию неопределенности формирования УУД у учащихся</a:t>
            </a:r>
          </a:p>
        </p:txBody>
      </p:sp>
      <p:sp>
        <p:nvSpPr>
          <p:cNvPr id="6" name="Управляющая кнопка: возврат 5">
            <a:hlinkClick r:id="rId2" action="ppaction://hlinksldjump" highlightClick="1"/>
          </p:cNvPr>
          <p:cNvSpPr/>
          <p:nvPr/>
        </p:nvSpPr>
        <p:spPr>
          <a:xfrm>
            <a:off x="8604448" y="6309320"/>
            <a:ext cx="252028" cy="288032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1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900igr.net/datas/pedagogika/Nachalnaja-shkola-UMK-Planeta-znanij/0064-064-Poznavatelnye-UUD.jp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1A4D"/>
              </a:clrFrom>
              <a:clrTo>
                <a:srgbClr val="001A4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640959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домой 2">
            <a:hlinkClick r:id="rId4" action="ppaction://hlinksldjump" highlightClick="1"/>
          </p:cNvPr>
          <p:cNvSpPr/>
          <p:nvPr/>
        </p:nvSpPr>
        <p:spPr>
          <a:xfrm>
            <a:off x="3786182" y="6572272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52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41784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/>
              <a:t>Источники информации и способы её поиска: словари, энциклопедии, библиотеки, в том числе компьютерные</a:t>
            </a:r>
          </a:p>
        </p:txBody>
      </p:sp>
      <p:pic>
        <p:nvPicPr>
          <p:cNvPr id="3" name="Picture 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829532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172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476672"/>
            <a:ext cx="3574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spc="50" dirty="0">
                <a:ln w="11430"/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file"/>
              </a:rPr>
              <a:t>Моделирование</a:t>
            </a:r>
            <a:endParaRPr lang="ru-RU" sz="3600" dirty="0"/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7859337" y="5976437"/>
            <a:ext cx="816598" cy="521260"/>
          </a:xfrm>
          <a:prstGeom prst="actionButtonHom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2" descr="https://ds04.infourok.ru/uploads/ex/09bd/0006fb14-cd19cad8/hello_html_m4b6bd9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3003"/>
            <a:ext cx="7440052" cy="483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41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8587" y="1268760"/>
            <a:ext cx="807249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Чтобы научить школьника формулировать и ставить задачу, необходимо: </a:t>
            </a:r>
          </a:p>
          <a:p>
            <a:r>
              <a:rPr lang="ru-RU" sz="2400" dirty="0" smtClean="0"/>
              <a:t>-Создать почву для формирования опыта и умения обнаруживать проблему. </a:t>
            </a:r>
          </a:p>
          <a:p>
            <a:r>
              <a:rPr lang="ru-RU" sz="2400" dirty="0" smtClean="0"/>
              <a:t>-Разъяснить понятие. </a:t>
            </a:r>
          </a:p>
          <a:p>
            <a:r>
              <a:rPr lang="ru-RU" sz="2400" dirty="0" smtClean="0"/>
              <a:t>-Объяснить важность собственного умения формулировать и ставить проблемы. </a:t>
            </a:r>
          </a:p>
          <a:p>
            <a:r>
              <a:rPr lang="ru-RU" sz="2400" dirty="0" smtClean="0"/>
              <a:t>-Разъяснить, как выявить и составить задачу. </a:t>
            </a:r>
          </a:p>
          <a:p>
            <a:r>
              <a:rPr lang="ru-RU" sz="2400" i="1" dirty="0" smtClean="0"/>
              <a:t>Ребенок должен уметь сознательно формулировать проблемы. По окончании теоретического и практического познания проводится контроль усвоенных знаний. </a:t>
            </a:r>
            <a:endParaRPr lang="ru-RU" sz="2400" i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1481" y="260648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Постановка</a:t>
            </a:r>
          </a:p>
          <a:p>
            <a:pPr algn="ctr"/>
            <a:r>
              <a:rPr lang="ru-RU" sz="3600" b="1" spc="5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решение проблемы</a:t>
            </a:r>
            <a:endParaRPr lang="ru-RU" sz="3600" b="1" spc="5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483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9428" y="476672"/>
            <a:ext cx="64051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Постановка проблемных вопросов</a:t>
            </a:r>
            <a:endParaRPr lang="ru-RU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070767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русском языке встречаются две формы множественного числа от существительного опёнок: </a:t>
            </a:r>
            <a:r>
              <a:rPr lang="ru-RU" sz="2400" dirty="0">
                <a:solidFill>
                  <a:srgbClr val="FF0000"/>
                </a:solidFill>
              </a:rPr>
              <a:t>опёнки и опята</a:t>
            </a:r>
            <a:r>
              <a:rPr lang="ru-RU" sz="2400" dirty="0"/>
              <a:t>.</a:t>
            </a:r>
            <a:br>
              <a:rPr lang="ru-RU" sz="2400" dirty="0"/>
            </a:br>
            <a:r>
              <a:rPr lang="ru-RU" sz="2400" dirty="0"/>
              <a:t>Какая из этих форм является исторически правильной? Чем можно объяснить возникновение иной, исторической неправильной, формы?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3212976"/>
            <a:ext cx="79928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Внимательно прочитайте предложение из текста, размещенного в вагоне метро:</a:t>
            </a:r>
            <a:br>
              <a:rPr lang="ru-RU" sz="2400" dirty="0"/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Эвакуация пассажиров из вагонов при возникновении загорания производится по команде машиниста, переданной по громкой связи через двери вагона.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/>
              <a:t>Определите тип ошибки, запишите предложение в исправленном виде.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8" name="Picture 12" descr="doc1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201" y="5289822"/>
            <a:ext cx="1465263" cy="137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41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916832"/>
            <a:ext cx="7776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/>
              <a:t>-Почему</a:t>
            </a:r>
            <a:r>
              <a:rPr lang="ru-RU" sz="2400" dirty="0"/>
              <a:t>, когда смотришь на сцену в бинокль, не только лучше видишь, но и лучше слышишь и понимаешь</a:t>
            </a:r>
            <a:r>
              <a:rPr lang="ru-RU" sz="2400" dirty="0" smtClean="0"/>
              <a:t>?</a:t>
            </a:r>
          </a:p>
          <a:p>
            <a:pPr lvl="0"/>
            <a:endParaRPr lang="ru-RU" sz="2400" dirty="0"/>
          </a:p>
          <a:p>
            <a:pPr lvl="0"/>
            <a:r>
              <a:rPr lang="ru-RU" sz="2400" dirty="0" smtClean="0"/>
              <a:t>-Почему </a:t>
            </a:r>
            <a:r>
              <a:rPr lang="ru-RU" sz="2400" dirty="0"/>
              <a:t>иностранец, изучающий русский язык, принял кузницу за жену кузнеца, а кузнечика - за их сына</a:t>
            </a:r>
            <a:r>
              <a:rPr lang="ru-RU" sz="2400" dirty="0" smtClean="0"/>
              <a:t>?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3496" y="404664"/>
            <a:ext cx="78064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Сформулируйте развернутый связный </a:t>
            </a:r>
            <a:r>
              <a:rPr lang="ru-RU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ru-RU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36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ответ </a:t>
            </a:r>
            <a:r>
              <a:rPr lang="ru-RU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 вопрос.</a:t>
            </a:r>
          </a:p>
        </p:txBody>
      </p:sp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7884368" y="5661248"/>
            <a:ext cx="648072" cy="610368"/>
          </a:xfrm>
          <a:prstGeom prst="actionButtonHom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далее 2">
            <a:hlinkClick r:id="rId3" action="ppaction://hlinkpres?slideindex=1&amp;slidetitle=Презентация PowerPoint" highlightClick="1"/>
          </p:cNvPr>
          <p:cNvSpPr/>
          <p:nvPr/>
        </p:nvSpPr>
        <p:spPr>
          <a:xfrm>
            <a:off x="2555776" y="5661248"/>
            <a:ext cx="720080" cy="682376"/>
          </a:xfrm>
          <a:prstGeom prst="actionButtonForwardNex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1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Работа с ресурсами Интернет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1500174"/>
            <a:ext cx="4360166" cy="2562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2" y="2857496"/>
            <a:ext cx="5012468" cy="321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1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32240" y="11663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Онлайн-тесты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40" y="1124744"/>
            <a:ext cx="8229600" cy="528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9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656"/>
            <a:ext cx="914400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6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3157E2E-BE2C-4E31-A160-F799412C368E}" type="datetime1">
              <a:rPr lang="ru-RU"/>
              <a:pPr>
                <a:defRPr/>
              </a:pPr>
              <a:t>28.01.2023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97E432F-5E4A-4DE9-A318-11584BE672CE}" type="slidenum">
              <a:rPr lang="ru-RU" altLang="ru-RU">
                <a:solidFill>
                  <a:srgbClr val="898989"/>
                </a:solidFill>
              </a:rPr>
              <a:pPr/>
              <a:t>3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1534232" y="787414"/>
            <a:ext cx="38084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Verdana"/>
                <a:cs typeface="Arial" pitchFamily="34" charset="0"/>
              </a:rPr>
              <a:t>Научно-исследовательские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571627" y="1062818"/>
            <a:ext cx="835824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Теоретический   анализ   научной,   педагогической  и  методической 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литературы по теме «Развитие познавательной активности младших 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школьников», изучение </a:t>
            </a:r>
            <a:r>
              <a:rPr lang="ru-RU" sz="1600" b="1" dirty="0" smtClean="0">
                <a:solidFill>
                  <a:srgbClr val="002060"/>
                </a:solidFill>
                <a:cs typeface="Arial" pitchFamily="34" charset="0"/>
              </a:rPr>
              <a:t> передового педагогического опыта. (</a:t>
            </a:r>
            <a:r>
              <a:rPr lang="ru-RU" sz="1600" b="1" dirty="0">
                <a:solidFill>
                  <a:srgbClr val="002060"/>
                </a:solidFill>
              </a:rPr>
              <a:t>М.М. </a:t>
            </a:r>
            <a:r>
              <a:rPr lang="ru-RU" sz="1600" b="1" dirty="0" smtClean="0">
                <a:solidFill>
                  <a:srgbClr val="002060"/>
                </a:solidFill>
              </a:rPr>
              <a:t>Левин, 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М.И</a:t>
            </a:r>
            <a:r>
              <a:rPr lang="ru-RU" sz="1600" b="1" dirty="0">
                <a:solidFill>
                  <a:srgbClr val="002060"/>
                </a:solidFill>
              </a:rPr>
              <a:t>. </a:t>
            </a:r>
            <a:r>
              <a:rPr lang="ru-RU" sz="1600" b="1" dirty="0" err="1" smtClean="0">
                <a:solidFill>
                  <a:srgbClr val="002060"/>
                </a:solidFill>
              </a:rPr>
              <a:t>Махмутов</a:t>
            </a:r>
            <a:r>
              <a:rPr lang="ru-RU" sz="1600" b="1" dirty="0" smtClean="0">
                <a:solidFill>
                  <a:srgbClr val="002060"/>
                </a:solidFill>
              </a:rPr>
              <a:t>,</a:t>
            </a:r>
            <a:r>
              <a:rPr lang="ru-RU" sz="1600" b="1" dirty="0">
                <a:solidFill>
                  <a:srgbClr val="002060"/>
                </a:solidFill>
              </a:rPr>
              <a:t> Тихомирова Л.Ф. </a:t>
            </a:r>
            <a:r>
              <a:rPr lang="ru-RU" sz="1600" b="1" dirty="0" smtClean="0">
                <a:solidFill>
                  <a:srgbClr val="002060"/>
                </a:solidFill>
              </a:rPr>
              <a:t>,</a:t>
            </a:r>
            <a:r>
              <a:rPr lang="ru-RU" altLang="ru-RU" sz="16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Яшина Н.Ю., В.И. </a:t>
            </a:r>
            <a:r>
              <a:rPr lang="ru-RU" altLang="ru-RU" sz="16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Овсянникова)</a:t>
            </a:r>
            <a:endParaRPr lang="ru-RU" sz="16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1524000" y="2017782"/>
            <a:ext cx="230462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Verdana"/>
                <a:cs typeface="Arial" pitchFamily="34" charset="0"/>
              </a:rPr>
              <a:t>Методические</a:t>
            </a:r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530447" y="2232198"/>
            <a:ext cx="8358247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Составление   учебных   планов  и  программ, использование  ведущих </a:t>
            </a:r>
          </a:p>
          <a:p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ф</a:t>
            </a:r>
            <a:r>
              <a:rPr lang="ru-RU" sz="1600" b="1" dirty="0" smtClean="0">
                <a:solidFill>
                  <a:srgbClr val="002060"/>
                </a:solidFill>
                <a:cs typeface="Arial" pitchFamily="34" charset="0"/>
              </a:rPr>
              <a:t>орм(</a:t>
            </a:r>
            <a:r>
              <a:rPr lang="ru-RU" sz="1600" b="1" dirty="0" smtClean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урок </a:t>
            </a:r>
            <a:r>
              <a:rPr lang="ru-RU" sz="1600" b="1" dirty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– путешествие, урок – игра, урок-соревнование, урок – практикум, урок творчества, интегрированный </a:t>
            </a:r>
            <a:r>
              <a:rPr lang="ru-RU" sz="1600" b="1" dirty="0" smtClean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урок)</a:t>
            </a:r>
            <a:r>
              <a:rPr lang="ru-RU" sz="1600" b="1" dirty="0" smtClean="0">
                <a:solidFill>
                  <a:srgbClr val="002060"/>
                </a:solidFill>
                <a:cs typeface="Arial" pitchFamily="34" charset="0"/>
              </a:rPr>
              <a:t>,  методов(проблемное изложение, частично-поисковый, логические задачи) </a:t>
            </a: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и  средств  </a:t>
            </a:r>
            <a:r>
              <a:rPr lang="ru-RU" sz="1600" b="1" dirty="0" smtClean="0">
                <a:solidFill>
                  <a:srgbClr val="002060"/>
                </a:solidFill>
                <a:cs typeface="Arial" pitchFamily="34" charset="0"/>
              </a:rPr>
              <a:t>обучения(презентации,  электронные справочники, диски) ,  </a:t>
            </a: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направленных  на  активизацию </a:t>
            </a:r>
            <a:r>
              <a:rPr lang="ru-RU" sz="1600" b="1" dirty="0" smtClean="0">
                <a:solidFill>
                  <a:srgbClr val="002060"/>
                </a:solidFill>
                <a:cs typeface="Arial" pitchFamily="34" charset="0"/>
              </a:rPr>
              <a:t>познавательной    </a:t>
            </a: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деятельности</a:t>
            </a:r>
            <a:r>
              <a:rPr lang="ru-RU" sz="1600" b="1" dirty="0" smtClean="0">
                <a:solidFill>
                  <a:srgbClr val="002060"/>
                </a:solidFill>
                <a:cs typeface="Arial" pitchFamily="34" charset="0"/>
              </a:rPr>
              <a:t>, 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  <a:cs typeface="Arial" pitchFamily="34" charset="0"/>
              </a:rPr>
              <a:t>изучение    </a:t>
            </a: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психофизиологических </a:t>
            </a:r>
            <a:r>
              <a:rPr lang="ru-RU" sz="1600" b="1" dirty="0" smtClean="0">
                <a:solidFill>
                  <a:srgbClr val="002060"/>
                </a:solidFill>
                <a:cs typeface="Arial" pitchFamily="34" charset="0"/>
              </a:rPr>
              <a:t>условий </a:t>
            </a: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развития младших школьников, наблюдение за познавательной </a:t>
            </a:r>
            <a:r>
              <a:rPr lang="ru-RU" sz="1600" b="1" dirty="0" smtClean="0">
                <a:solidFill>
                  <a:srgbClr val="002060"/>
                </a:solidFill>
                <a:cs typeface="Arial" pitchFamily="34" charset="0"/>
              </a:rPr>
              <a:t>деятельностью   </a:t>
            </a: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учащихся,   </a:t>
            </a:r>
            <a:endParaRPr lang="ru-RU" sz="16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 err="1" smtClean="0">
                <a:solidFill>
                  <a:srgbClr val="002060"/>
                </a:solidFill>
                <a:cs typeface="Arial" pitchFamily="34" charset="0"/>
              </a:rPr>
              <a:t>психолого</a:t>
            </a:r>
            <a:r>
              <a:rPr lang="ru-RU" sz="1600" b="1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- педагогическая   </a:t>
            </a:r>
            <a:r>
              <a:rPr lang="ru-RU" sz="1600" b="1" dirty="0" smtClean="0">
                <a:solidFill>
                  <a:srgbClr val="002060"/>
                </a:solidFill>
                <a:cs typeface="Arial" pitchFamily="34" charset="0"/>
              </a:rPr>
              <a:t>диагностика познавательных процессов( памяти, внимания, мышления) с помощью школьного психолога.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</a:rPr>
              <a:t>создание </a:t>
            </a:r>
            <a:r>
              <a:rPr lang="ru-RU" sz="1600" b="1" dirty="0">
                <a:solidFill>
                  <a:srgbClr val="002060"/>
                </a:solidFill>
              </a:rPr>
              <a:t>презентаций, </a:t>
            </a:r>
            <a:r>
              <a:rPr lang="ru-RU" sz="1600" b="1" dirty="0" smtClean="0">
                <a:solidFill>
                  <a:srgbClr val="002060"/>
                </a:solidFill>
              </a:rPr>
              <a:t>пособий </a:t>
            </a:r>
            <a:r>
              <a:rPr lang="ru-RU" sz="1600" b="1" dirty="0">
                <a:solidFill>
                  <a:srgbClr val="002060"/>
                </a:solidFill>
              </a:rPr>
              <a:t>для интерактивной доски </a:t>
            </a:r>
          </a:p>
          <a:p>
            <a:pPr algn="just"/>
            <a:endParaRPr lang="ru-RU" sz="16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1558848" y="4620155"/>
            <a:ext cx="520022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Verdana"/>
                <a:cs typeface="Arial" pitchFamily="34" charset="0"/>
              </a:rPr>
              <a:t>Организационно-педагогические</a:t>
            </a: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4675961" y="447841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endParaRPr lang="ru-RU" dirty="0">
              <a:solidFill>
                <a:srgbClr val="002060"/>
              </a:solidFill>
              <a:latin typeface="Verdana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684584" y="348646"/>
            <a:ext cx="9371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Условия формирования личного вклада </a:t>
            </a:r>
            <a:r>
              <a:rPr 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педагога</a:t>
            </a:r>
            <a:r>
              <a:rPr 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в развитие образования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17134" y="4902778"/>
            <a:ext cx="73551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ru-RU" sz="1600" b="1" dirty="0">
                <a:solidFill>
                  <a:srgbClr val="002060"/>
                </a:solidFill>
              </a:rPr>
              <a:t>Выступление на заседаниях ШМК, педсоветах школы, семинарах </a:t>
            </a:r>
            <a:r>
              <a:rPr lang="ru-RU" sz="1600" b="1" dirty="0" smtClean="0">
                <a:solidFill>
                  <a:srgbClr val="002060"/>
                </a:solidFill>
              </a:rPr>
              <a:t>регионального и муниципального </a:t>
            </a:r>
            <a:r>
              <a:rPr lang="ru-RU" sz="1600" b="1" dirty="0">
                <a:solidFill>
                  <a:srgbClr val="002060"/>
                </a:solidFill>
              </a:rPr>
              <a:t>уровня в рамках работы Ресурсного центра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sz="1600" b="1" dirty="0">
                <a:solidFill>
                  <a:srgbClr val="002060"/>
                </a:solidFill>
              </a:rPr>
              <a:t> Распространение опыта в педагогических </a:t>
            </a:r>
            <a:r>
              <a:rPr lang="ru-RU" sz="1600" b="1" dirty="0" smtClean="0">
                <a:solidFill>
                  <a:srgbClr val="002060"/>
                </a:solidFill>
              </a:rPr>
              <a:t>Интернет-сообществах 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sz="1600" b="1" dirty="0">
                <a:solidFill>
                  <a:srgbClr val="002060"/>
                </a:solidFill>
              </a:rPr>
              <a:t>Повышение </a:t>
            </a:r>
            <a:r>
              <a:rPr lang="ru-RU" sz="1600" b="1" dirty="0" smtClean="0">
                <a:solidFill>
                  <a:srgbClr val="002060"/>
                </a:solidFill>
              </a:rPr>
              <a:t>квалификации                         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002060"/>
                </a:solidFill>
              </a:rPr>
              <a:t>Открытые уроки для учителей школы 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2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4705"/>
            <a:ext cx="914400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3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</a:t>
            </a:r>
            <a:r>
              <a:rPr lang="ru-RU" sz="36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видеоуроков</a:t>
            </a:r>
            <a:endParaRPr lang="ru-RU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57" y="1412776"/>
            <a:ext cx="8253887" cy="419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9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Онлайн</a:t>
            </a:r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игры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89" y="1357290"/>
            <a:ext cx="8489889" cy="530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9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8229600" cy="6525344"/>
          </a:xfrm>
          <a:prstGeom prst="rect">
            <a:avLst/>
          </a:prstGeom>
        </p:spPr>
      </p:pic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172400" y="5877272"/>
            <a:ext cx="740768" cy="682376"/>
          </a:xfrm>
          <a:prstGeom prst="actionButtonHom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88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37220" y="260648"/>
            <a:ext cx="8229600" cy="792088"/>
          </a:xfrm>
        </p:spPr>
        <p:txBody>
          <a:bodyPr>
            <a:normAutofit/>
          </a:bodyPr>
          <a:lstStyle/>
          <a:p>
            <a:r>
              <a:rPr lang="ru-RU" sz="3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Использование готовых программ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196752"/>
            <a:ext cx="6696744" cy="531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4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Использование готовых программ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05079"/>
            <a:ext cx="3780000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079" y="1071596"/>
            <a:ext cx="3780000" cy="2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45118"/>
            <a:ext cx="3780000" cy="25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458" y="3745118"/>
            <a:ext cx="3780000" cy="2520000"/>
          </a:xfrm>
          <a:prstGeom prst="rect">
            <a:avLst/>
          </a:prstGeom>
        </p:spPr>
      </p:pic>
      <p:sp>
        <p:nvSpPr>
          <p:cNvPr id="8" name="Управляющая кнопка: домой 7">
            <a:hlinkClick r:id="rId6" action="ppaction://hlinksldjump" highlightClick="1"/>
          </p:cNvPr>
          <p:cNvSpPr/>
          <p:nvPr/>
        </p:nvSpPr>
        <p:spPr>
          <a:xfrm>
            <a:off x="4286248" y="3571876"/>
            <a:ext cx="571504" cy="642942"/>
          </a:xfrm>
          <a:prstGeom prst="actionButtonHome">
            <a:avLst/>
          </a:prstGeom>
          <a:solidFill>
            <a:srgbClr val="ECEA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3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9657" y="154147"/>
            <a:ext cx="8229600" cy="1143000"/>
          </a:xfrm>
        </p:spPr>
        <p:txBody>
          <a:bodyPr/>
          <a:lstStyle/>
          <a:p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Требования ФГОС</a:t>
            </a:r>
            <a:endParaRPr lang="ru-RU" dirty="0"/>
          </a:p>
        </p:txBody>
      </p:sp>
      <p:pic>
        <p:nvPicPr>
          <p:cNvPr id="3" name="Picture 4" descr="http://www.diroute.ru/pic/6166bdbc62f9bb51d1c7f92c0d44c7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6" b="8245"/>
          <a:stretch/>
        </p:blipFill>
        <p:spPr bwMode="auto">
          <a:xfrm rot="20603395">
            <a:off x="639720" y="3676664"/>
            <a:ext cx="945093" cy="150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78683" y="1517576"/>
            <a:ext cx="64294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В ФГОС НОО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приоритетом названо: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-использование ИКТ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- компетентности ,как средства формирования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УУД;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-формирование умения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результативно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мыслить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 работать с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информацией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 современном мире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-закладывание основы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системы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учебных и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познавательных мотивов;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разнообразие организационных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форм и учет индивидуальных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особенностей, обеспечивающих рост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творческого потенциала, познавательных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мотивов.</a:t>
            </a: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Управляющая кнопка: домой 5">
            <a:hlinkClick r:id="rId3" action="ppaction://hlinksldjump" highlightClick="1"/>
          </p:cNvPr>
          <p:cNvSpPr/>
          <p:nvPr/>
        </p:nvSpPr>
        <p:spPr>
          <a:xfrm>
            <a:off x="8222351" y="6021288"/>
            <a:ext cx="571504" cy="428628"/>
          </a:xfrm>
          <a:prstGeom prst="actionButtonHome">
            <a:avLst/>
          </a:prstGeom>
          <a:solidFill>
            <a:srgbClr val="ECEA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62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9776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Возрастные особенности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33075" y="1015658"/>
            <a:ext cx="77975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Мышление младшего школьника носит конкретно-образный характер, который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может вызвать трудности в восприятии учебной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информации. Конкретность мышления проявляется в том, что ту и или иную мыслительную задачу учащиеся могут решить правильно тогда, когда за словами скрываются конкретные предметы или представления.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9312" y="3672576"/>
            <a:ext cx="6690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Не владеют индуктивным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и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проблемным подходами,  требующие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от детей размышлений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 algn="just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    и доказательств.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57356" y="4786322"/>
            <a:ext cx="6615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Не умеют 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ставить и формулировать проблему. </a:t>
            </a:r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7858148" y="5643579"/>
            <a:ext cx="571504" cy="642942"/>
          </a:xfrm>
          <a:prstGeom prst="actionButtonHome">
            <a:avLst/>
          </a:prstGeom>
          <a:solidFill>
            <a:srgbClr val="ECEA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25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Русский язык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7"/>
            <a:ext cx="8208912" cy="5184576"/>
          </a:xfrm>
        </p:spPr>
        <p:txBody>
          <a:bodyPr/>
          <a:lstStyle/>
          <a:p>
            <a:r>
              <a:rPr lang="ru-RU" sz="2800" dirty="0" smtClean="0"/>
              <a:t>Различные способы передачи информации (буква, пиктограмма, иероглиф, рисунок).</a:t>
            </a:r>
          </a:p>
          <a:p>
            <a:r>
              <a:rPr lang="ru-RU" sz="2800" dirty="0" smtClean="0"/>
              <a:t> </a:t>
            </a:r>
            <a:r>
              <a:rPr lang="ru-RU" sz="2800" dirty="0" smtClean="0">
                <a:hlinkClick r:id="" action="ppaction://noaction"/>
              </a:rPr>
              <a:t>Источники информации и способы её поиска: </a:t>
            </a:r>
            <a:r>
              <a:rPr lang="ru-RU" sz="2800" dirty="0" smtClean="0"/>
              <a:t>словари, энциклопедии, библиотеки, в том числе компьютерные. </a:t>
            </a:r>
          </a:p>
          <a:p>
            <a:r>
              <a:rPr lang="ru-RU" sz="2800" dirty="0" smtClean="0"/>
              <a:t>Знакомство с основными правилами оформления текста на компьютере, основными инструментами создания и простыми видами редактирования текста. </a:t>
            </a:r>
          </a:p>
          <a:p>
            <a:r>
              <a:rPr lang="ru-RU" sz="2800" dirty="0" smtClean="0"/>
              <a:t>Использование полуавтоматического орфографического контроля. </a:t>
            </a:r>
            <a:endParaRPr lang="ru-RU" sz="2800" b="1" dirty="0"/>
          </a:p>
        </p:txBody>
      </p:sp>
      <p:sp>
        <p:nvSpPr>
          <p:cNvPr id="6" name="Управляющая кнопка: далее 5">
            <a:hlinkClick r:id="rId2" action="ppaction://hlinksldjump" highlightClick="1"/>
          </p:cNvPr>
          <p:cNvSpPr/>
          <p:nvPr/>
        </p:nvSpPr>
        <p:spPr>
          <a:xfrm>
            <a:off x="7596336" y="6453336"/>
            <a:ext cx="504056" cy="21602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39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Возможности компьютера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57356" y="928670"/>
            <a:ext cx="67151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Могут </a:t>
            </a:r>
            <a:r>
              <a:rPr lang="ru-RU" sz="2400" b="1" dirty="0">
                <a:solidFill>
                  <a:srgbClr val="002060"/>
                </a:solidFill>
              </a:rPr>
              <a:t>быть использованы в предметном обучении в следующих вариантах: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</a:rPr>
              <a:t>полная или частичная замена деятельности учителя; 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</a:rPr>
              <a:t>фрагментарное, выборочное использование дополнительного материала; 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</a:rPr>
              <a:t>использование диагностических и контролирующих материалов; 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</a:rPr>
              <a:t>выполнение домашних самостоятельных и творческих заданий; 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</a:rPr>
              <a:t>использование игровых и занимательных материалов; 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</a:rPr>
              <a:t>использование сети Интернета.</a:t>
            </a:r>
            <a:endParaRPr lang="ru-RU" sz="2400" b="1" i="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6578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75248" y="0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6600"/>
                </a:solidFill>
              </a:rPr>
              <a:t>Актуальность личного вклада педагога в развитие образования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475656" y="1006149"/>
            <a:ext cx="6912768" cy="3746337"/>
            <a:chOff x="1090743" y="791444"/>
            <a:chExt cx="5249100" cy="2554862"/>
          </a:xfrm>
        </p:grpSpPr>
        <p:sp>
          <p:nvSpPr>
            <p:cNvPr id="7" name="TextBox 6"/>
            <p:cNvSpPr txBox="1"/>
            <p:nvPr/>
          </p:nvSpPr>
          <p:spPr>
            <a:xfrm>
              <a:off x="1090743" y="2105244"/>
              <a:ext cx="1631994" cy="314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002060"/>
                  </a:solidFill>
                </a:rPr>
                <a:t>требования</a:t>
              </a:r>
              <a:endParaRPr lang="ru-RU" sz="2400" b="1" dirty="0">
                <a:solidFill>
                  <a:srgbClr val="002060"/>
                </a:solidFill>
              </a:endParaRPr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1574846" y="791444"/>
              <a:ext cx="4764997" cy="2554862"/>
              <a:chOff x="1258046" y="2045915"/>
              <a:chExt cx="8402313" cy="4077787"/>
            </a:xfrm>
          </p:grpSpPr>
          <p:sp>
            <p:nvSpPr>
              <p:cNvPr id="10" name="Прямоугольник 9"/>
              <p:cNvSpPr/>
              <p:nvPr/>
            </p:nvSpPr>
            <p:spPr>
              <a:xfrm>
                <a:off x="3402467" y="2505890"/>
                <a:ext cx="2791046" cy="5025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2400" b="1" cap="none" spc="0" dirty="0" smtClean="0">
                    <a:ln w="10541" cmpd="sng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</a:rPr>
                  <a:t>противоречия</a:t>
                </a:r>
                <a:endParaRPr lang="ru-RU" sz="2400" b="1" cap="none" spc="0" dirty="0">
                  <a:ln w="10541" cmpd="sng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/>
                </a:endParaRP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1356481" y="3647486"/>
                <a:ext cx="1681375" cy="569511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2800" b="1" cap="none" spc="0" dirty="0" smtClean="0">
                    <a:ln w="10541" cmpd="sng">
                      <a:solidFill>
                        <a:schemeClr val="accent1">
                          <a:shade val="88000"/>
                          <a:satMod val="11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1">
                            <a:tint val="40000"/>
                            <a:satMod val="250000"/>
                          </a:schemeClr>
                        </a:gs>
                        <a:gs pos="9000">
                          <a:schemeClr val="accent1">
                            <a:tint val="52000"/>
                            <a:satMod val="300000"/>
                          </a:schemeClr>
                        </a:gs>
                        <a:gs pos="50000">
                          <a:schemeClr val="accent1">
                            <a:shade val="20000"/>
                            <a:satMod val="300000"/>
                          </a:schemeClr>
                        </a:gs>
                        <a:gs pos="79000">
                          <a:schemeClr val="accent1">
                            <a:tint val="52000"/>
                            <a:satMod val="300000"/>
                          </a:schemeClr>
                        </a:gs>
                        <a:gs pos="100000">
                          <a:schemeClr val="accent1">
                            <a:tint val="40000"/>
                            <a:satMod val="250000"/>
                          </a:schemeClr>
                        </a:gs>
                      </a:gsLst>
                      <a:lin ang="5400000"/>
                    </a:gradFill>
                    <a:effectLst/>
                    <a:hlinkClick r:id="rId2" action="ppaction://hlinksldjump"/>
                  </a:rPr>
                  <a:t>ФГОС</a:t>
                </a:r>
                <a:endParaRPr lang="ru-RU" sz="28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  <p:pic>
            <p:nvPicPr>
              <p:cNvPr id="12" name="Picture 4" descr="http://www.diroute.ru/pic/6166bdbc62f9bb51d1c7f92c0d44c708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06" b="8245"/>
              <a:stretch/>
            </p:blipFill>
            <p:spPr bwMode="auto">
              <a:xfrm rot="20603395">
                <a:off x="1258046" y="2045915"/>
                <a:ext cx="1132707" cy="14678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Прямоугольник 12"/>
              <p:cNvSpPr/>
              <p:nvPr/>
            </p:nvSpPr>
            <p:spPr>
              <a:xfrm>
                <a:off x="6375875" y="3337247"/>
                <a:ext cx="3284484" cy="103852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2800" b="1" dirty="0">
                    <a:ln w="10541" cmpd="sng">
                      <a:solidFill>
                        <a:schemeClr val="accent1">
                          <a:shade val="88000"/>
                          <a:satMod val="11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1">
                            <a:tint val="40000"/>
                            <a:satMod val="250000"/>
                          </a:schemeClr>
                        </a:gs>
                        <a:gs pos="9000">
                          <a:schemeClr val="accent1">
                            <a:tint val="52000"/>
                            <a:satMod val="300000"/>
                          </a:schemeClr>
                        </a:gs>
                        <a:gs pos="50000">
                          <a:schemeClr val="accent1">
                            <a:shade val="20000"/>
                            <a:satMod val="300000"/>
                          </a:schemeClr>
                        </a:gs>
                        <a:gs pos="79000">
                          <a:schemeClr val="accent1">
                            <a:tint val="52000"/>
                            <a:satMod val="300000"/>
                          </a:schemeClr>
                        </a:gs>
                        <a:gs pos="100000">
                          <a:schemeClr val="accent1">
                            <a:tint val="40000"/>
                            <a:satMod val="250000"/>
                          </a:schemeClr>
                        </a:gs>
                      </a:gsLst>
                      <a:lin ang="5400000"/>
                    </a:gradFill>
                    <a:hlinkClick r:id="rId4" action="ppaction://hlinksldjump"/>
                  </a:rPr>
                  <a:t>в</a:t>
                </a:r>
                <a:r>
                  <a:rPr lang="ru-RU" sz="2800" b="1" cap="none" spc="0" dirty="0" smtClean="0">
                    <a:ln w="10541" cmpd="sng">
                      <a:solidFill>
                        <a:schemeClr val="accent1">
                          <a:shade val="88000"/>
                          <a:satMod val="11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1">
                            <a:tint val="40000"/>
                            <a:satMod val="250000"/>
                          </a:schemeClr>
                        </a:gs>
                        <a:gs pos="9000">
                          <a:schemeClr val="accent1">
                            <a:tint val="52000"/>
                            <a:satMod val="300000"/>
                          </a:schemeClr>
                        </a:gs>
                        <a:gs pos="50000">
                          <a:schemeClr val="accent1">
                            <a:shade val="20000"/>
                            <a:satMod val="300000"/>
                          </a:schemeClr>
                        </a:gs>
                        <a:gs pos="79000">
                          <a:schemeClr val="accent1">
                            <a:tint val="52000"/>
                            <a:satMod val="300000"/>
                          </a:schemeClr>
                        </a:gs>
                        <a:gs pos="100000">
                          <a:schemeClr val="accent1">
                            <a:tint val="40000"/>
                            <a:satMod val="250000"/>
                          </a:schemeClr>
                        </a:gs>
                      </a:gsLst>
                      <a:lin ang="5400000"/>
                    </a:gradFill>
                    <a:effectLst/>
                    <a:hlinkClick r:id="rId4" action="ppaction://hlinksldjump"/>
                  </a:rPr>
                  <a:t>озрастные</a:t>
                </a:r>
              </a:p>
              <a:p>
                <a:pPr algn="ctr"/>
                <a:r>
                  <a:rPr lang="ru-RU" sz="2800" b="1" dirty="0" smtClean="0">
                    <a:ln w="10541" cmpd="sng">
                      <a:solidFill>
                        <a:schemeClr val="accent1">
                          <a:shade val="88000"/>
                          <a:satMod val="11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1">
                            <a:tint val="40000"/>
                            <a:satMod val="250000"/>
                          </a:schemeClr>
                        </a:gs>
                        <a:gs pos="9000">
                          <a:schemeClr val="accent1">
                            <a:tint val="52000"/>
                            <a:satMod val="300000"/>
                          </a:schemeClr>
                        </a:gs>
                        <a:gs pos="50000">
                          <a:schemeClr val="accent1">
                            <a:shade val="20000"/>
                            <a:satMod val="300000"/>
                          </a:schemeClr>
                        </a:gs>
                        <a:gs pos="79000">
                          <a:schemeClr val="accent1">
                            <a:tint val="52000"/>
                            <a:satMod val="300000"/>
                          </a:schemeClr>
                        </a:gs>
                        <a:gs pos="100000">
                          <a:schemeClr val="accent1">
                            <a:tint val="40000"/>
                            <a:satMod val="250000"/>
                          </a:schemeClr>
                        </a:gs>
                      </a:gsLst>
                      <a:lin ang="5400000"/>
                    </a:gradFill>
                    <a:hlinkClick r:id="rId4" action="ppaction://hlinksldjump"/>
                  </a:rPr>
                  <a:t>особенности</a:t>
                </a:r>
                <a:endParaRPr lang="ru-RU" sz="28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2216100" y="5085182"/>
                <a:ext cx="4948056" cy="10385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2800" b="1" cap="none" spc="0" dirty="0" smtClean="0">
                    <a:ln w="10541" cmpd="sng">
                      <a:solidFill>
                        <a:schemeClr val="accent1">
                          <a:shade val="88000"/>
                          <a:satMod val="11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1">
                            <a:tint val="40000"/>
                            <a:satMod val="250000"/>
                          </a:schemeClr>
                        </a:gs>
                        <a:gs pos="9000">
                          <a:schemeClr val="accent1">
                            <a:tint val="52000"/>
                            <a:satMod val="300000"/>
                          </a:schemeClr>
                        </a:gs>
                        <a:gs pos="50000">
                          <a:schemeClr val="accent1">
                            <a:shade val="20000"/>
                            <a:satMod val="300000"/>
                          </a:schemeClr>
                        </a:gs>
                        <a:gs pos="79000">
                          <a:schemeClr val="accent1">
                            <a:tint val="52000"/>
                            <a:satMod val="300000"/>
                          </a:schemeClr>
                        </a:gs>
                        <a:gs pos="100000">
                          <a:schemeClr val="accent1">
                            <a:tint val="40000"/>
                            <a:satMod val="250000"/>
                          </a:schemeClr>
                        </a:gs>
                      </a:gsLst>
                      <a:lin ang="5400000"/>
                    </a:gradFill>
                    <a:effectLst/>
                  </a:rPr>
                  <a:t>организация </a:t>
                </a:r>
              </a:p>
              <a:p>
                <a:pPr algn="ctr"/>
                <a:r>
                  <a:rPr lang="ru-RU" sz="2800" b="1" cap="none" spc="0" dirty="0" smtClean="0">
                    <a:ln w="10541" cmpd="sng">
                      <a:solidFill>
                        <a:schemeClr val="accent1">
                          <a:shade val="88000"/>
                          <a:satMod val="11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1">
                            <a:tint val="40000"/>
                            <a:satMod val="250000"/>
                          </a:schemeClr>
                        </a:gs>
                        <a:gs pos="9000">
                          <a:schemeClr val="accent1">
                            <a:tint val="52000"/>
                            <a:satMod val="300000"/>
                          </a:schemeClr>
                        </a:gs>
                        <a:gs pos="50000">
                          <a:schemeClr val="accent1">
                            <a:shade val="20000"/>
                            <a:satMod val="300000"/>
                          </a:schemeClr>
                        </a:gs>
                        <a:gs pos="79000">
                          <a:schemeClr val="accent1">
                            <a:tint val="52000"/>
                            <a:satMod val="300000"/>
                          </a:schemeClr>
                        </a:gs>
                        <a:gs pos="100000">
                          <a:schemeClr val="accent1">
                            <a:tint val="40000"/>
                            <a:satMod val="250000"/>
                          </a:schemeClr>
                        </a:gs>
                      </a:gsLst>
                      <a:lin ang="5400000"/>
                    </a:gradFill>
                    <a:effectLst/>
                  </a:rPr>
                  <a:t>учебной деятельности</a:t>
                </a:r>
                <a:endParaRPr lang="ru-RU" sz="28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</p:grpSp>
      <p:sp>
        <p:nvSpPr>
          <p:cNvPr id="15" name="Скругленный прямоугольник 14"/>
          <p:cNvSpPr/>
          <p:nvPr/>
        </p:nvSpPr>
        <p:spPr>
          <a:xfrm>
            <a:off x="1152344" y="5143500"/>
            <a:ext cx="4319756" cy="81762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2"/>
              </a:solidFill>
            </a:endParaRPr>
          </a:p>
          <a:p>
            <a:pPr algn="ctr"/>
            <a:r>
              <a:rPr lang="ru-RU" b="1" dirty="0" smtClean="0">
                <a:solidFill>
                  <a:schemeClr val="bg2"/>
                </a:solidFill>
              </a:rPr>
              <a:t>отсутствие единой системы формирования 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01453" y="5143500"/>
            <a:ext cx="4071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Формирование </a:t>
            </a:r>
            <a:r>
              <a:rPr lang="ru-RU" b="1" dirty="0" smtClean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познавательных </a:t>
            </a:r>
            <a:r>
              <a:rPr lang="ru-RU" b="1" dirty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УУД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5529215" y="5443186"/>
            <a:ext cx="216024" cy="218248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796136" y="5143500"/>
            <a:ext cx="2664296" cy="817621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Система упражнений с использованием ИКТ-технологий</a:t>
            </a:r>
            <a:endParaRPr lang="ru-RU" b="1" dirty="0"/>
          </a:p>
        </p:txBody>
      </p:sp>
      <p:sp>
        <p:nvSpPr>
          <p:cNvPr id="19" name="Плюс 18">
            <a:hlinkClick r:id="rId5" action="ppaction://hlinksldjump"/>
          </p:cNvPr>
          <p:cNvSpPr/>
          <p:nvPr/>
        </p:nvSpPr>
        <p:spPr>
          <a:xfrm>
            <a:off x="6228184" y="6093296"/>
            <a:ext cx="360040" cy="36004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Минус 19"/>
          <p:cNvSpPr/>
          <p:nvPr/>
        </p:nvSpPr>
        <p:spPr>
          <a:xfrm>
            <a:off x="7380312" y="6227597"/>
            <a:ext cx="288032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 descr="https://cf.ppt-online.org/files/slide/g/gtkir5yPUYTxI2e3bHqN19D8fQaLRX7nsFoMdA/slide-9.jpg"/>
          <p:cNvPicPr>
            <a:picLocks noChangeAspect="1" noChangeArrowheads="1"/>
          </p:cNvPicPr>
          <p:nvPr/>
        </p:nvPicPr>
        <p:blipFill>
          <a:blip r:embed="rId6" cstate="print"/>
          <a:srcRect l="6372" t="22826" r="9770" b="4348"/>
          <a:stretch>
            <a:fillRect/>
          </a:stretch>
        </p:blipFill>
        <p:spPr bwMode="auto">
          <a:xfrm>
            <a:off x="3714744" y="2214554"/>
            <a:ext cx="2071702" cy="1347612"/>
          </a:xfrm>
          <a:prstGeom prst="rect">
            <a:avLst/>
          </a:prstGeom>
          <a:noFill/>
        </p:spPr>
      </p:pic>
      <p:pic>
        <p:nvPicPr>
          <p:cNvPr id="43012" name="Picture 4" descr="http://rebenkoved.ru/wp-content/uploads/2016/08/1455986707_photodune-2814139-small-kids-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928670"/>
            <a:ext cx="2301980" cy="1392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03426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890526"/>
              </p:ext>
            </p:extLst>
          </p:nvPr>
        </p:nvGraphicFramePr>
        <p:xfrm>
          <a:off x="2071670" y="928670"/>
          <a:ext cx="6577012" cy="5118100"/>
        </p:xfrm>
        <a:graphic>
          <a:graphicData uri="http://schemas.openxmlformats.org/drawingml/2006/table">
            <a:tbl>
              <a:tblPr/>
              <a:tblGrid>
                <a:gridCol w="2956039"/>
                <a:gridCol w="3620973"/>
              </a:tblGrid>
              <a:tr h="1752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Этапы урока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7050" marR="67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Методы, приёмы, средства обучения; формы организации деятельности учащихся; педагогические технологии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7050" marR="67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1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rgbClr val="002060"/>
                          </a:solidFill>
                          <a:latin typeface="Times New Roman"/>
                          <a:ea typeface="TimesNewRoman"/>
                          <a:cs typeface="Calibri"/>
                        </a:rPr>
                        <a:t>1. Мотивация к учебной деятельности.</a:t>
                      </a:r>
                      <a:endParaRPr lang="ru-RU" sz="2400" b="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7050" marR="67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Эмоциональный настрой,</a:t>
                      </a:r>
                      <a:endParaRPr lang="ru-RU" sz="2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7050" marR="67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latin typeface="Times New Roman"/>
                          <a:ea typeface="TimesNewRoman"/>
                          <a:cs typeface="Calibri"/>
                        </a:rPr>
                        <a:t>2. Актуализация и фиксирование затруднения в пробном учебном действии.</a:t>
                      </a:r>
                      <a:endParaRPr lang="ru-RU" sz="2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7050" marR="67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Постановка проблемного вопроса, организация проблемной ситуации</a:t>
                      </a:r>
                      <a:endParaRPr lang="ru-RU" sz="2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7050" marR="67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79878" y="428604"/>
            <a:ext cx="7564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ИКТ на разных этапах урока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998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877819"/>
              </p:ext>
            </p:extLst>
          </p:nvPr>
        </p:nvGraphicFramePr>
        <p:xfrm>
          <a:off x="1187624" y="692696"/>
          <a:ext cx="7200900" cy="4895850"/>
        </p:xfrm>
        <a:graphic>
          <a:graphicData uri="http://schemas.openxmlformats.org/drawingml/2006/table">
            <a:tbl>
              <a:tblPr/>
              <a:tblGrid>
                <a:gridCol w="2943969"/>
                <a:gridCol w="4256931"/>
              </a:tblGrid>
              <a:tr h="16143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latin typeface="Times New Roman"/>
                          <a:ea typeface="TimesNewRoman"/>
                          <a:cs typeface="Calibri"/>
                        </a:rPr>
                        <a:t>3. Выявление места и причины затруднения</a:t>
                      </a:r>
                      <a:r>
                        <a:rPr lang="ru-RU" sz="2400" i="1" dirty="0">
                          <a:solidFill>
                            <a:srgbClr val="002060"/>
                          </a:solidFill>
                          <a:latin typeface="Times New Roman"/>
                          <a:ea typeface="TimesNewRoman"/>
                          <a:cs typeface="Calibri"/>
                        </a:rPr>
                        <a:t>.</a:t>
                      </a:r>
                      <a:endParaRPr lang="ru-RU" sz="2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Проблемный диалог, технология проблемного обучения</a:t>
                      </a:r>
                      <a:endParaRPr lang="ru-RU" sz="2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15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latin typeface="Times New Roman"/>
                          <a:ea typeface="TimesNewRoman"/>
                          <a:cs typeface="Calibri"/>
                        </a:rPr>
                        <a:t>4. Построение проекта выхода из затруднения (цель, план, способ, средства)</a:t>
                      </a:r>
                      <a:endParaRPr lang="ru-RU" sz="2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Карта урока, интерактивные плакаты, презентация Проектная деятельность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, задания </a:t>
                      </a:r>
                      <a:r>
                        <a:rPr lang="ru-RU" sz="24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типа: «Поставь вопросы, на которые ты знаешь ответы»</a:t>
                      </a:r>
                      <a:endParaRPr lang="ru-RU" sz="24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7045" marR="670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185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431229"/>
              </p:ext>
            </p:extLst>
          </p:nvPr>
        </p:nvGraphicFramePr>
        <p:xfrm>
          <a:off x="1366838" y="428604"/>
          <a:ext cx="7777162" cy="4689943"/>
        </p:xfrm>
        <a:graphic>
          <a:graphicData uri="http://schemas.openxmlformats.org/drawingml/2006/table">
            <a:tbl>
              <a:tblPr/>
              <a:tblGrid>
                <a:gridCol w="2071702"/>
                <a:gridCol w="5705460"/>
              </a:tblGrid>
              <a:tr h="3310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5. Реализация построенного проекта</a:t>
                      </a:r>
                      <a:r>
                        <a:rPr lang="ru-RU" sz="2000" i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.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7047" marR="67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Проектная деятельность.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Частично поисковая, исследовательская деятельность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Проведение дидактических игр.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Работа с учебником, выполнение тренировочных заданий.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Работа с интерактивными тренажёрами.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 Применение энциклопедий, словарей, справочников, ИКТ – технологий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7047" marR="67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82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6. Первичное закрепление с проговариванием во внешней речи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7047" marR="67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Работа 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Calibri"/>
                        </a:rPr>
                        <a:t>с учебником, выполнение тренировочных заданий.</a:t>
                      </a:r>
                      <a:endParaRPr lang="ru-RU" sz="2000" dirty="0">
                        <a:solidFill>
                          <a:srgbClr val="00206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67047" marR="67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Управляющая кнопка: домой 2">
            <a:hlinkClick r:id="rId2" action="ppaction://hlinksldjump" highlightClick="1"/>
          </p:cNvPr>
          <p:cNvSpPr/>
          <p:nvPr/>
        </p:nvSpPr>
        <p:spPr>
          <a:xfrm>
            <a:off x="8028384" y="5733256"/>
            <a:ext cx="504056" cy="648072"/>
          </a:xfrm>
          <a:prstGeom prst="actionButtonHom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5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-9236"/>
            <a:ext cx="8130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Теоретическое обоснование личного вклада педагога в </a:t>
            </a:r>
            <a:r>
              <a:rPr lang="ru-RU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образования</a:t>
            </a:r>
            <a:endParaRPr lang="ru-RU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474345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3038" indent="0" algn="ctr">
              <a:buFont typeface="Wingdings" pitchFamily="2" charset="2"/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Выготский Л.С. ,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Эльконин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Д.Б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Гальперин П.Я. </a:t>
            </a:r>
          </a:p>
          <a:p>
            <a:pPr marL="173038" indent="0" algn="ctr">
              <a:buFont typeface="Wingdings" pitchFamily="2" charset="2"/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теоретической концепции системно-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деятельностного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подхода</a:t>
            </a:r>
          </a:p>
          <a:p>
            <a:pPr marL="173038" indent="0" algn="ctr">
              <a:buFont typeface="Wingdings" pitchFamily="2" charset="2"/>
              <a:buNone/>
            </a:pP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Эльконин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Д.Б., Давыдов В. В</a:t>
            </a:r>
          </a:p>
          <a:p>
            <a:pPr marL="173038" indent="0" algn="ctr">
              <a:buFont typeface="Wingdings" pitchFamily="2" charset="2"/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Введение понятия УУД как ключевое в теории развивающего обучения</a:t>
            </a:r>
          </a:p>
          <a:p>
            <a:pPr marL="173038" indent="0" algn="ctr">
              <a:buFont typeface="Wingdings" pitchFamily="2" charset="2"/>
              <a:buNone/>
            </a:pP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Лошкарёва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Н.А.</a:t>
            </a:r>
          </a:p>
          <a:p>
            <a:pPr marL="173038" indent="0" algn="ctr">
              <a:buFont typeface="Wingdings" pitchFamily="2" charset="2"/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программы развития общих учебных умений и навыков</a:t>
            </a:r>
          </a:p>
          <a:p>
            <a:pPr marL="173038" indent="0" algn="ctr">
              <a:buFont typeface="Wingdings" pitchFamily="2" charset="2"/>
              <a:buNone/>
            </a:pP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Асмолов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А.Г</a:t>
            </a:r>
          </a:p>
          <a:p>
            <a:pPr marL="173038" indent="0" algn="ctr">
              <a:buFont typeface="Wingdings" pitchFamily="2" charset="2"/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Обоснование концепции развития УУД младших школьников</a:t>
            </a:r>
          </a:p>
          <a:p>
            <a:pPr marL="173038" indent="0" algn="ctr">
              <a:buFont typeface="Wingdings" pitchFamily="2" charset="2"/>
              <a:buNone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Федеральный Государственный образовательный стандарт</a:t>
            </a:r>
          </a:p>
          <a:p>
            <a:pPr marL="173038" indent="0" algn="ctr">
              <a:buFont typeface="Wingdings" pitchFamily="2" charset="2"/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Новая концепция образования</a:t>
            </a:r>
          </a:p>
          <a:p>
            <a:pPr marL="173038" indent="0" algn="ctr">
              <a:buFont typeface="Wingdings" pitchFamily="2" charset="2"/>
              <a:buNone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Деменева  Н.Н., Дедова О.Ю., Бондарева И.И.</a:t>
            </a:r>
          </a:p>
          <a:p>
            <a:pPr marL="173038" indent="0" algn="ctr">
              <a:buFont typeface="Wingdings" pitchFamily="2" charset="2"/>
              <a:buNone/>
            </a:pP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Описание современных технологий проведения урока в начальной  школе с учетом требований ФГОС</a:t>
            </a:r>
          </a:p>
        </p:txBody>
      </p:sp>
      <p:sp>
        <p:nvSpPr>
          <p:cNvPr id="2" name="Управляющая кнопка: далее 1">
            <a:hlinkClick r:id="rId2" action="ppaction://hlinksldjump" highlightClick="1"/>
          </p:cNvPr>
          <p:cNvSpPr/>
          <p:nvPr/>
        </p:nvSpPr>
        <p:spPr>
          <a:xfrm>
            <a:off x="7992380" y="5851004"/>
            <a:ext cx="504056" cy="532651"/>
          </a:xfrm>
          <a:prstGeom prst="actionButtonForwardNex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62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88037" y="0"/>
            <a:ext cx="6030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006600"/>
                </a:solidFill>
              </a:rPr>
              <a:t>Цель и задачи педагогической деятельности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381169"/>
            <a:ext cx="80463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:</a:t>
            </a:r>
          </a:p>
          <a:p>
            <a:pPr algn="ctr"/>
            <a:r>
              <a:rPr lang="ru-RU" alt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систематизация </a:t>
            </a:r>
            <a:r>
              <a:rPr lang="ru-RU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упражнений по формированию и развитию </a:t>
            </a:r>
            <a:r>
              <a:rPr lang="ru-RU" alt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познавательных </a:t>
            </a:r>
            <a:r>
              <a:rPr lang="ru-RU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УУД у обучающихся начальной школы  с использованием ИКТ-технологий при изучении русского языка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00068" y="2071678"/>
            <a:ext cx="814393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</a:p>
          <a:p>
            <a:pPr lvl="1" indent="449263" eaLnBrk="0" hangingPunct="0">
              <a:buFont typeface="Wingdings" pitchFamily="2" charset="2"/>
              <a:buChar char="ü"/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Выявить условия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формирования познавательных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УУД у обучающихся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начальной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школы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indent="449263" algn="ctr" eaLnBrk="0" hangingPunct="0"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Создать пособия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для интерактивной доски,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направленные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на формирование и развитие познавательных УУД на уроках русского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языка</a:t>
            </a:r>
          </a:p>
          <a:p>
            <a:pPr indent="449263" algn="ctr" eaLnBrk="0" hangingPunct="0">
              <a:buFont typeface="Wingdings" pitchFamily="2" charset="2"/>
              <a:buChar char="ü"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4371658"/>
            <a:ext cx="6408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eaLnBrk="0" hangingPunct="0">
              <a:buFont typeface="Wingdings" pitchFamily="2" charset="2"/>
              <a:buChar char="ü"/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Выявить динамику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интеллектуального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развития учащихся на основе анализа результатов входной и выходной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диагностики</a:t>
            </a:r>
          </a:p>
          <a:p>
            <a:pPr indent="449263" eaLnBrk="0" hangingPunct="0">
              <a:buFont typeface="Wingdings" pitchFamily="2" charset="2"/>
              <a:buChar char="ü"/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Дать оценку эффективности применяемой системы упражнений</a:t>
            </a:r>
          </a:p>
          <a:p>
            <a:pPr indent="449263" eaLnBrk="0" hangingPunct="0">
              <a:buFont typeface="Wingdings" pitchFamily="2" charset="2"/>
              <a:buChar char="ü"/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18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72000" y="116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alt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Ведущая педагогическая идея</a:t>
            </a:r>
            <a:r>
              <a:rPr lang="ru-RU" alt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alt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10911" y="851761"/>
            <a:ext cx="59268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defRPr/>
            </a:pPr>
            <a: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  <a:t>В</a:t>
            </a:r>
            <a:r>
              <a:rPr lang="ru-RU" sz="2400" b="1" dirty="0" smtClean="0">
                <a:solidFill>
                  <a:srgbClr val="002060"/>
                </a:solidFill>
                <a:ea typeface="Calibri"/>
                <a:cs typeface="Times New Roman"/>
              </a:rPr>
              <a:t>недрение </a:t>
            </a:r>
            <a: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  <a:t>в практику системы упражнений </a:t>
            </a:r>
          </a:p>
          <a:p>
            <a:pPr indent="0" algn="ctr">
              <a:defRPr/>
            </a:pPr>
            <a: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  <a:t>с использованием</a:t>
            </a:r>
          </a:p>
          <a:p>
            <a:pPr indent="0" algn="ctr">
              <a:defRPr/>
            </a:pPr>
            <a: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  <a:t> ИКТ-технологий </a:t>
            </a:r>
          </a:p>
          <a:p>
            <a:pPr indent="0" algn="ctr">
              <a:defRPr/>
            </a:pPr>
            <a: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  <a:t>способствует формированию </a:t>
            </a:r>
          </a:p>
          <a:p>
            <a:pPr indent="0" algn="ctr">
              <a:defRPr/>
            </a:pPr>
            <a: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  <a:t>и развитию</a:t>
            </a:r>
          </a:p>
          <a:p>
            <a:pPr indent="0" algn="ctr">
              <a:defRPr/>
            </a:pPr>
            <a: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ea typeface="Calibri"/>
                <a:cs typeface="Times New Roman"/>
              </a:rPr>
              <a:t>познавательных </a:t>
            </a:r>
            <a: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  <a:t>УУД на уроках русского языка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" name="Picture 3" descr="C:\Users\User\Desktop\загружено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2441" y1="28788" x2="22441" y2="28788"/>
                        <a14:foregroundMark x1="20866" y1="6566" x2="20866" y2="6566"/>
                        <a14:foregroundMark x1="34646" y1="29293" x2="34646" y2="29293"/>
                        <a14:foregroundMark x1="46457" y1="27273" x2="46457" y2="27273"/>
                        <a14:foregroundMark x1="56299" y1="39899" x2="56299" y2="39899"/>
                        <a14:foregroundMark x1="6299" y1="60101" x2="6299" y2="60101"/>
                        <a14:foregroundMark x1="50000" y1="82828" x2="50000" y2="82828"/>
                        <a14:foregroundMark x1="61024" y1="83838" x2="61024" y2="83838"/>
                        <a14:foregroundMark x1="69291" y1="82323" x2="69291" y2="82323"/>
                        <a14:foregroundMark x1="80315" y1="82323" x2="80315" y2="82323"/>
                        <a14:foregroundMark x1="86614" y1="82323" x2="86614" y2="82323"/>
                        <a14:foregroundMark x1="94882" y1="82828" x2="94882" y2="82828"/>
                        <a14:foregroundMark x1="21654" y1="96970" x2="21654" y2="96970"/>
                        <a14:foregroundMark x1="15748" y1="97475" x2="15748" y2="97475"/>
                        <a14:foregroundMark x1="11024" y1="97475" x2="11024" y2="97475"/>
                        <a14:foregroundMark x1="31102" y1="96465" x2="31102" y2="96465"/>
                        <a14:foregroundMark x1="26772" y1="97980" x2="26772" y2="97980"/>
                        <a14:foregroundMark x1="38976" y1="97980" x2="38976" y2="97980"/>
                        <a14:foregroundMark x1="35433" y1="97980" x2="35433" y2="97980"/>
                        <a14:foregroundMark x1="48031" y1="98485" x2="48031" y2="98485"/>
                        <a14:foregroundMark x1="53543" y1="97475" x2="53543" y2="97475"/>
                        <a14:foregroundMark x1="42913" y1="96970" x2="42913" y2="96970"/>
                        <a14:foregroundMark x1="63780" y1="97475" x2="63780" y2="97475"/>
                        <a14:foregroundMark x1="59449" y1="98485" x2="59449" y2="98485"/>
                        <a14:foregroundMark x1="68504" y1="97980" x2="68504" y2="97980"/>
                        <a14:foregroundMark x1="74803" y1="96465" x2="74803" y2="96465"/>
                        <a14:foregroundMark x1="78346" y1="95960" x2="78346" y2="95960"/>
                        <a14:foregroundMark x1="82283" y1="95960" x2="82283" y2="95960"/>
                        <a14:foregroundMark x1="85433" y1="95960" x2="85433" y2="95960"/>
                        <a14:foregroundMark x1="94882" y1="96970" x2="94882" y2="96970"/>
                        <a14:foregroundMark x1="88976" y1="96970" x2="88976" y2="96970"/>
                        <a14:foregroundMark x1="4331" y1="52525" x2="4331" y2="52525"/>
                        <a14:foregroundMark x1="31496" y1="20707" x2="31496" y2="20707"/>
                        <a14:foregroundMark x1="46850" y1="19697" x2="46850" y2="19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6745">
            <a:off x="6752894" y="1323974"/>
            <a:ext cx="1185208" cy="92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Аксессуары для офисной техники Mimio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00" b="97600" l="8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48" y="1374237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Интерактивная доска SMART Board SBD690 Dual touch для двух пользователей: у нас вы можете купить интерактивная доска SMART Boar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67" l="0" r="100000">
                        <a14:foregroundMark x1="34000" y1="94667" x2="34000" y2="94667"/>
                        <a14:foregroundMark x1="46800" y1="95333" x2="46800" y2="95333"/>
                        <a14:foregroundMark x1="52800" y1="93333" x2="52800" y2="93333"/>
                        <a14:foregroundMark x1="44000" y1="93333" x2="44000" y2="93333"/>
                        <a14:foregroundMark x1="80800" y1="37333" x2="80800" y2="37333"/>
                        <a14:foregroundMark x1="84400" y1="40667" x2="84400" y2="40667"/>
                        <a14:foregroundMark x1="84000" y1="29333" x2="84000" y2="29333"/>
                        <a14:foregroundMark x1="86800" y1="37333" x2="86800" y2="37333"/>
                        <a14:foregroundMark x1="85600" y1="35333" x2="85600" y2="35333"/>
                        <a14:foregroundMark x1="82800" y1="26667" x2="82800" y2="26667"/>
                        <a14:foregroundMark x1="78400" y1="30000" x2="78400" y2="30000"/>
                        <a14:foregroundMark x1="93200" y1="44000" x2="93200" y2="44000"/>
                        <a14:foregroundMark x1="91600" y1="40667" x2="91600" y2="40667"/>
                        <a14:foregroundMark x1="90000" y1="34000" x2="90000" y2="34000"/>
                        <a14:foregroundMark x1="90400" y1="29333" x2="90400" y2="29333"/>
                        <a14:foregroundMark x1="90000" y1="25333" x2="90000" y2="25333"/>
                        <a14:foregroundMark x1="96000" y1="48667" x2="96000" y2="48667"/>
                        <a14:foregroundMark x1="96000" y1="42667" x2="96000" y2="42667"/>
                        <a14:foregroundMark x1="96000" y1="38000" x2="96000" y2="38000"/>
                        <a14:foregroundMark x1="96000" y1="30667" x2="96000" y2="30667"/>
                        <a14:foregroundMark x1="96400" y1="28000" x2="96400" y2="28000"/>
                        <a14:foregroundMark x1="96400" y1="24000" x2="96400" y2="24000"/>
                        <a14:foregroundMark x1="82400" y1="88667" x2="82400" y2="88667"/>
                        <a14:foregroundMark x1="76400" y1="87333" x2="76400" y2="8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09171"/>
            <a:ext cx="3341357" cy="200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Программы для чтения формата DjV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91" b="89965" l="3653" r="941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985" y="4653136"/>
            <a:ext cx="2879159" cy="159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36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67744" y="2001749"/>
            <a:ext cx="6030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hlinkClick r:id="rId2"/>
              </a:rPr>
              <a:t>https://h5p.org/node/152466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267744" y="2987224"/>
            <a:ext cx="5567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hlinkClick r:id="rId3" action="ppaction://hlinksldjump"/>
              </a:rPr>
              <a:t>Работа с ресурсами Интернет  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7744" y="3777811"/>
            <a:ext cx="6264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hlinkClick r:id="rId4" action="ppaction://hlinksldjump"/>
              </a:rPr>
              <a:t>Использование готовых </a:t>
            </a:r>
          </a:p>
          <a:p>
            <a:r>
              <a:rPr lang="ru-RU" sz="3200" dirty="0" smtClean="0">
                <a:hlinkClick r:id="rId4" action="ppaction://hlinksldjump"/>
              </a:rPr>
              <a:t>обучающих программ</a:t>
            </a:r>
            <a:endParaRPr lang="ru-RU"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1857" y1="18333" x2="21857" y2="18333"/>
                        <a14:foregroundMark x1="94391" y1="57708" x2="94391" y2="57708"/>
                        <a14:foregroundMark x1="37911" y1="95000" x2="37911" y2="95000"/>
                        <a14:backgroundMark x1="22631" y1="17708" x2="22631" y2="17708"/>
                        <a14:backgroundMark x1="94778" y1="56250" x2="94778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55" y="1542825"/>
            <a:ext cx="988599" cy="91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1857" y1="18333" x2="21857" y2="18333"/>
                        <a14:foregroundMark x1="94391" y1="57708" x2="94391" y2="57708"/>
                        <a14:foregroundMark x1="37911" y1="95000" x2="37911" y2="95000"/>
                        <a14:backgroundMark x1="22631" y1="17708" x2="22631" y2="17708"/>
                        <a14:backgroundMark x1="94778" y1="56250" x2="94778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54" y="2768354"/>
            <a:ext cx="988599" cy="91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1857" y1="18333" x2="21857" y2="18333"/>
                        <a14:foregroundMark x1="94391" y1="57708" x2="94391" y2="57708"/>
                        <a14:foregroundMark x1="37911" y1="95000" x2="37911" y2="95000"/>
                        <a14:backgroundMark x1="22631" y1="17708" x2="22631" y2="17708"/>
                        <a14:backgroundMark x1="94778" y1="56250" x2="94778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37181"/>
            <a:ext cx="988599" cy="91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72308" y="1518323"/>
            <a:ext cx="4683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Работа в  программе </a:t>
            </a:r>
            <a:r>
              <a:rPr lang="en-US" sz="3200" dirty="0" smtClean="0">
                <a:hlinkClick r:id="rId7" action="ppaction://hlinkpres?slideindex=1&amp;slidetitle="/>
              </a:rPr>
              <a:t>h5p</a:t>
            </a:r>
            <a:r>
              <a:rPr lang="ru-RU" sz="3200" dirty="0" smtClean="0"/>
              <a:t>  </a:t>
            </a:r>
            <a:endParaRPr lang="ru-RU" sz="32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1857" y1="18333" x2="21857" y2="18333"/>
                        <a14:foregroundMark x1="94391" y1="57708" x2="94391" y2="57708"/>
                        <a14:foregroundMark x1="37911" y1="95000" x2="37911" y2="95000"/>
                        <a14:backgroundMark x1="22631" y1="17708" x2="22631" y2="17708"/>
                        <a14:backgroundMark x1="94778" y1="56250" x2="94778" y2="5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085863"/>
            <a:ext cx="988599" cy="91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328262" y="5049604"/>
            <a:ext cx="59698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hlinkClick r:id="rId8" action="ppaction://hlinkpres?slideindex=1&amp;slidetitle="/>
              </a:rPr>
              <a:t>Создание интерактивных игр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71670" y="571480"/>
            <a:ext cx="57864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использования ИКТ</a:t>
            </a:r>
            <a:endParaRPr lang="ru-RU" sz="28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64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/>
                <a:cs typeface="+mn-cs"/>
              </a:rPr>
              <a:t>Этапы урока с использованием </a:t>
            </a:r>
            <a:r>
              <a:rPr lang="ru-RU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/>
                <a:cs typeface="+mn-cs"/>
              </a:rPr>
              <a:t>ИКТ</a:t>
            </a:r>
            <a:r>
              <a:rPr lang="ru-RU" sz="28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/>
                <a:cs typeface="+mn-cs"/>
              </a:rPr>
              <a:t/>
            </a:r>
            <a:br>
              <a:rPr lang="ru-RU" sz="28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55284" y="957065"/>
            <a:ext cx="5302990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NewRoman"/>
                <a:cs typeface="Calibri" panose="020F0502020204030204" pitchFamily="34" charset="0"/>
              </a:rPr>
              <a:t>Мотивация к учебной деятельности.</a:t>
            </a:r>
            <a:endParaRPr lang="ru-RU" sz="2400" dirty="0"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55284" y="1420216"/>
            <a:ext cx="7308112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NewRoman"/>
                <a:cs typeface="Calibri" panose="020F0502020204030204" pitchFamily="34" charset="0"/>
              </a:rPr>
              <a:t>Актуализация и фиксирование затруднения в пробном учебном действии.</a:t>
            </a:r>
            <a:endParaRPr lang="ru-RU" sz="2400" dirty="0"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55284" y="2252911"/>
            <a:ext cx="606198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NewRoman"/>
                <a:cs typeface="Calibri" panose="020F0502020204030204" pitchFamily="34" charset="0"/>
              </a:rPr>
              <a:t>Выявление места и причины затруднения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NewRoman"/>
                <a:cs typeface="Calibri" panose="020F0502020204030204" pitchFamily="34" charset="0"/>
              </a:rPr>
              <a:t>.</a:t>
            </a:r>
            <a:endParaRPr lang="ru-RU" sz="2400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55284" y="2685535"/>
            <a:ext cx="7308112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NewRoman"/>
                <a:cs typeface="Calibri" panose="020F0502020204030204" pitchFamily="34" charset="0"/>
              </a:rPr>
              <a:t>Построение проекта выхода из затруднения (цель, план, способ, средства)</a:t>
            </a:r>
            <a:endParaRPr lang="ru-RU" sz="2400" dirty="0"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5284" y="3518231"/>
            <a:ext cx="509536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Реализация построенного проекта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ru-RU" sz="2400" dirty="0"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55284" y="3950854"/>
            <a:ext cx="6645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Первичное закрепление с проговариванием во внешней речи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719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00"/>
      </a:hlink>
      <a:folHlink>
        <a:srgbClr val="D9969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2787</TotalTime>
  <Words>1803</Words>
  <Application>Microsoft Office PowerPoint</Application>
  <PresentationFormat>Экран (4:3)</PresentationFormat>
  <Paragraphs>249</Paragraphs>
  <Slides>42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0" baseType="lpstr">
      <vt:lpstr>Arial</vt:lpstr>
      <vt:lpstr>Calibri</vt:lpstr>
      <vt:lpstr>Times New Roman</vt:lpstr>
      <vt:lpstr>TimesNewRoman</vt:lpstr>
      <vt:lpstr>Trebuchet MS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урока с использованием ИКТ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информации и способы её поиска: словари, энциклопедии, библиотеки, в том числе компьютерные</vt:lpstr>
      <vt:lpstr>Презентация PowerPoint</vt:lpstr>
      <vt:lpstr>Постановка и решение проблемы</vt:lpstr>
      <vt:lpstr>Презентация PowerPoint</vt:lpstr>
      <vt:lpstr>Презентация PowerPoint</vt:lpstr>
      <vt:lpstr>Работа с ресурсами Интернет</vt:lpstr>
      <vt:lpstr>Онлайн-тесты</vt:lpstr>
      <vt:lpstr>Презентация PowerPoint</vt:lpstr>
      <vt:lpstr>Презентация PowerPoint</vt:lpstr>
      <vt:lpstr>Использование видеоуроков</vt:lpstr>
      <vt:lpstr>Онлайн игры</vt:lpstr>
      <vt:lpstr>Презентация PowerPoint</vt:lpstr>
      <vt:lpstr>Использование готовых программ</vt:lpstr>
      <vt:lpstr>Использование готовых программ</vt:lpstr>
      <vt:lpstr>Требования ФГОС</vt:lpstr>
      <vt:lpstr>Возрастные особенности</vt:lpstr>
      <vt:lpstr>Русский язык</vt:lpstr>
      <vt:lpstr>Возможности компьютера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Ольга</cp:lastModifiedBy>
  <cp:revision>154</cp:revision>
  <dcterms:created xsi:type="dcterms:W3CDTF">2013-07-29T17:42:42Z</dcterms:created>
  <dcterms:modified xsi:type="dcterms:W3CDTF">2023-01-28T05:59:17Z</dcterms:modified>
</cp:coreProperties>
</file>