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handoutMasterIdLst>
    <p:handoutMasterId r:id="rId21"/>
  </p:handoutMasterIdLst>
  <p:sldIdLst>
    <p:sldId id="256" r:id="rId2"/>
    <p:sldId id="257" r:id="rId3"/>
    <p:sldId id="258" r:id="rId4"/>
    <p:sldId id="263" r:id="rId5"/>
    <p:sldId id="268" r:id="rId6"/>
    <p:sldId id="259" r:id="rId7"/>
    <p:sldId id="260" r:id="rId8"/>
    <p:sldId id="301" r:id="rId9"/>
    <p:sldId id="298" r:id="rId10"/>
    <p:sldId id="306" r:id="rId11"/>
    <p:sldId id="287" r:id="rId12"/>
    <p:sldId id="261" r:id="rId13"/>
    <p:sldId id="300" r:id="rId14"/>
    <p:sldId id="304" r:id="rId15"/>
    <p:sldId id="262" r:id="rId16"/>
    <p:sldId id="305" r:id="rId17"/>
    <p:sldId id="303" r:id="rId18"/>
    <p:sldId id="280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00"/>
    <a:srgbClr val="32A6C4"/>
    <a:srgbClr val="027853"/>
    <a:srgbClr val="85704B"/>
    <a:srgbClr val="715F3F"/>
    <a:srgbClr val="453A27"/>
    <a:srgbClr val="AF9971"/>
    <a:srgbClr val="AD976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05EAD-D802-4921-AA88-B5F2BFD699D2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1CCCF-075C-4FED-A203-9159C337E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443581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9147" y="1811044"/>
            <a:ext cx="3366220" cy="5046955"/>
          </a:xfrm>
          <a:prstGeom prst="rect">
            <a:avLst/>
          </a:prstGeom>
        </p:spPr>
      </p:pic>
      <p:pic>
        <p:nvPicPr>
          <p:cNvPr id="13" name="Picture 10" descr="https://img-fotki.yandex.ru/get/6824/165569590.7a/0_f5ec0_30c8b4e8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5513" y="4791817"/>
            <a:ext cx="1407295" cy="187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5140171" y="3182645"/>
            <a:ext cx="2734322" cy="36753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6857" y="1122363"/>
            <a:ext cx="641855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224" y="3602038"/>
            <a:ext cx="642077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1143000" y="1652214"/>
            <a:ext cx="6858000" cy="238760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endParaRPr lang="ru-RU" sz="4500" dirty="0"/>
          </a:p>
        </p:txBody>
      </p:sp>
      <p:sp>
        <p:nvSpPr>
          <p:cNvPr id="11" name="Подзаголовок 2"/>
          <p:cNvSpPr txBox="1">
            <a:spLocks/>
          </p:cNvSpPr>
          <p:nvPr userDrawn="1"/>
        </p:nvSpPr>
        <p:spPr>
          <a:xfrm>
            <a:off x="1143000" y="4131889"/>
            <a:ext cx="6858000" cy="165576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75844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0" y="4292411"/>
            <a:ext cx="1908699" cy="2565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85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7040422" y="4030463"/>
            <a:ext cx="2103578" cy="2827537"/>
          </a:xfrm>
          <a:prstGeom prst="rect">
            <a:avLst/>
          </a:prstGeom>
        </p:spPr>
      </p:pic>
      <p:sp>
        <p:nvSpPr>
          <p:cNvPr id="14" name="Прямоугольник 13"/>
          <p:cNvSpPr/>
          <p:nvPr userDrawn="1"/>
        </p:nvSpPr>
        <p:spPr>
          <a:xfrm>
            <a:off x="8314926" y="6673334"/>
            <a:ext cx="82907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" b="0" dirty="0">
                <a:solidFill>
                  <a:schemeClr val="accent6"/>
                </a:solidFill>
                <a:latin typeface="AGReverance" pitchFamily="2" charset="0"/>
              </a:rPr>
              <a:t>© Полшкова В.В., 2019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9" r="52864" b="73707"/>
          <a:stretch/>
        </p:blipFill>
        <p:spPr>
          <a:xfrm>
            <a:off x="0" y="5708342"/>
            <a:ext cx="1480334" cy="114965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513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79"/>
          <a:stretch/>
        </p:blipFill>
        <p:spPr>
          <a:xfrm>
            <a:off x="195308" y="3023944"/>
            <a:ext cx="1811046" cy="3834056"/>
          </a:xfrm>
          <a:prstGeom prst="rect">
            <a:avLst/>
          </a:prstGeom>
        </p:spPr>
      </p:pic>
      <p:pic>
        <p:nvPicPr>
          <p:cNvPr id="12" name="Picture 4" descr="https://mirdetstvo.ru/wp-content/uploads/2018/08/shkola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4063" y="5557483"/>
            <a:ext cx="1114536" cy="123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4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70" y="2734160"/>
            <a:ext cx="2750519" cy="41238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320"/>
          <a:stretch/>
        </p:blipFill>
        <p:spPr>
          <a:xfrm>
            <a:off x="7040422" y="3959442"/>
            <a:ext cx="2103578" cy="2827537"/>
          </a:xfrm>
          <a:prstGeom prst="rect">
            <a:avLst/>
          </a:prstGeom>
        </p:spPr>
      </p:pic>
      <p:pic>
        <p:nvPicPr>
          <p:cNvPr id="11" name="Picture 10" descr="https://img-fotki.yandex.ru/get/6824/165569590.7a/0_f5ec0_30c8b4e8_XL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095" y="5519784"/>
            <a:ext cx="954535" cy="127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ttps://img-fotki.yandex.ru/get/6824/165569590.7a/0_f5ec0_30c8b4e8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656" y="5637319"/>
            <a:ext cx="812307" cy="10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179"/>
          <a:stretch/>
        </p:blipFill>
        <p:spPr>
          <a:xfrm>
            <a:off x="7652551" y="3700544"/>
            <a:ext cx="1491449" cy="3157456"/>
          </a:xfrm>
          <a:prstGeom prst="rect">
            <a:avLst/>
          </a:prstGeom>
        </p:spPr>
      </p:pic>
      <p:pic>
        <p:nvPicPr>
          <p:cNvPr id="14" name="Picture 4" descr="https://mirdetstvo.ru/wp-content/uploads/2018/08/shkola4.pn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4293" y="5497347"/>
            <a:ext cx="1109707" cy="123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55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6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7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84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5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941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3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988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439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https://img-fotki.yandex.ru/get/6824/165569590.7a/0_f5ec0_30c8b4e8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31" y="4639447"/>
            <a:ext cx="1171142" cy="208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irdetstvo.ru/wp-content/uploads/2018/08/shkola4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3997" y="582533"/>
            <a:ext cx="1250004" cy="185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560" y="400636"/>
            <a:ext cx="7916662" cy="139645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628650" y="189919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73651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0" descr="https://img-fotki.yandex.ru/get/6824/165569590.7a/0_f5ec0_30c8b4e8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04" y="4305670"/>
            <a:ext cx="1358891" cy="241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9" r="52864" b="73707"/>
          <a:stretch/>
        </p:blipFill>
        <p:spPr>
          <a:xfrm>
            <a:off x="0" y="811457"/>
            <a:ext cx="1720049" cy="17811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4435813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 userDrawn="1"/>
        </p:nvSpPr>
        <p:spPr>
          <a:xfrm>
            <a:off x="1143000" y="1652214"/>
            <a:ext cx="6858000" cy="238760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endParaRPr lang="ru-RU" sz="4500" dirty="0"/>
          </a:p>
        </p:txBody>
      </p:sp>
      <p:sp>
        <p:nvSpPr>
          <p:cNvPr id="19" name="Подзаголовок 2"/>
          <p:cNvSpPr txBox="1">
            <a:spLocks/>
          </p:cNvSpPr>
          <p:nvPr userDrawn="1"/>
        </p:nvSpPr>
        <p:spPr>
          <a:xfrm>
            <a:off x="1143000" y="4131889"/>
            <a:ext cx="6858000" cy="165576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GReverance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/>
          </a:p>
        </p:txBody>
      </p:sp>
      <p:sp>
        <p:nvSpPr>
          <p:cNvPr id="22" name="Заголовок 1"/>
          <p:cNvSpPr>
            <a:spLocks noGrp="1"/>
          </p:cNvSpPr>
          <p:nvPr>
            <p:ph type="ctrTitle"/>
          </p:nvPr>
        </p:nvSpPr>
        <p:spPr>
          <a:xfrm>
            <a:off x="1878737" y="1621073"/>
            <a:ext cx="5386526" cy="2387600"/>
          </a:xfrm>
        </p:spPr>
        <p:txBody>
          <a:bodyPr anchor="b"/>
          <a:lstStyle>
            <a:lvl1pPr algn="ctr">
              <a:defRPr sz="4500">
                <a:solidFill>
                  <a:srgbClr val="027853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8737" y="4091966"/>
            <a:ext cx="5386526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rgbClr val="027853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7117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8314926" y="6673334"/>
            <a:ext cx="82907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" b="0" dirty="0">
                <a:solidFill>
                  <a:schemeClr val="accent6"/>
                </a:solidFill>
                <a:latin typeface="AGReverance" pitchFamily="2" charset="0"/>
              </a:rPr>
              <a:t>© Полшкова В.В., 2019</a:t>
            </a: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4435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1348" y="320737"/>
            <a:ext cx="67381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9103" y="1781236"/>
            <a:ext cx="672039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81C80-E7D7-4350-A8F5-ED951B1BE8EC}" type="datetimeFigureOut">
              <a:rPr lang="ru-RU" smtClean="0"/>
              <a:t>04.04.2021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AA2A9-5A41-462E-B7AE-ECF67BB13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37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7" r:id="rId3"/>
    <p:sldLayoutId id="2147483678" r:id="rId4"/>
    <p:sldLayoutId id="2147483679" r:id="rId5"/>
    <p:sldLayoutId id="2147483680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GReveranc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E6D67CE-925B-405C-B2B1-13F35004A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A543BC97-883E-4061-9EC6-EC0E9DF0EC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405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D1334B1-BA33-47AD-A620-5063261888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58" b="9157"/>
          <a:stretch/>
        </p:blipFill>
        <p:spPr>
          <a:xfrm>
            <a:off x="1456302" y="1531088"/>
            <a:ext cx="6794760" cy="379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22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49F499-CB56-4906-AFF7-B2FE0DECE18D}"/>
              </a:ext>
            </a:extLst>
          </p:cNvPr>
          <p:cNvSpPr txBox="1">
            <a:spLocks/>
          </p:cNvSpPr>
          <p:nvPr/>
        </p:nvSpPr>
        <p:spPr>
          <a:xfrm>
            <a:off x="3478124" y="893447"/>
            <a:ext cx="4251745" cy="557194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5300" dirty="0">
                <a:solidFill>
                  <a:srgbClr val="0000FF"/>
                </a:solidFill>
              </a:rPr>
              <a:t>Проверь</a:t>
            </a:r>
            <a:r>
              <a:rPr lang="ru-RU" b="1" dirty="0">
                <a:solidFill>
                  <a:srgbClr val="0000FF"/>
                </a:solidFill>
                <a:latin typeface="Times New Roman" pitchFamily="18" charset="0"/>
              </a:rPr>
              <a:t>.</a:t>
            </a:r>
            <a:r>
              <a:rPr lang="ru-RU" dirty="0">
                <a:solidFill>
                  <a:srgbClr val="3333FF"/>
                </a:solidFill>
                <a:latin typeface="Times New Roman" pitchFamily="18" charset="0"/>
              </a:rPr>
              <a:t> </a:t>
            </a:r>
            <a:endParaRPr lang="ru-RU" sz="3600" dirty="0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6E376C-9BD9-4878-94FD-C3CC94B1359E}"/>
              </a:ext>
            </a:extLst>
          </p:cNvPr>
          <p:cNvSpPr txBox="1"/>
          <p:nvPr/>
        </p:nvSpPr>
        <p:spPr>
          <a:xfrm>
            <a:off x="1799561" y="1654768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</a:rPr>
              <a:t>е</a:t>
            </a:r>
            <a:endParaRPr lang="ru-RU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3416DD-FCE8-4C32-858E-FA6C4FC82852}"/>
              </a:ext>
            </a:extLst>
          </p:cNvPr>
          <p:cNvSpPr txBox="1"/>
          <p:nvPr/>
        </p:nvSpPr>
        <p:spPr>
          <a:xfrm>
            <a:off x="2570582" y="1672122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endParaRPr lang="ru-RU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062D2-51C7-452A-983C-1D393BF5A59A}"/>
              </a:ext>
            </a:extLst>
          </p:cNvPr>
          <p:cNvSpPr txBox="1"/>
          <p:nvPr/>
        </p:nvSpPr>
        <p:spPr>
          <a:xfrm>
            <a:off x="3341603" y="1668211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endParaRPr lang="ru-RU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D0229B-4F66-4977-8BFD-28269FE795F0}"/>
              </a:ext>
            </a:extLst>
          </p:cNvPr>
          <p:cNvSpPr txBox="1"/>
          <p:nvPr/>
        </p:nvSpPr>
        <p:spPr>
          <a:xfrm>
            <a:off x="4089867" y="1668211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endParaRPr lang="ru-RU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8A4ED2-0F70-4573-9CD5-A4C9F11FD3EE}"/>
              </a:ext>
            </a:extLst>
          </p:cNvPr>
          <p:cNvSpPr txBox="1"/>
          <p:nvPr/>
        </p:nvSpPr>
        <p:spPr>
          <a:xfrm>
            <a:off x="4761553" y="1674932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endParaRPr lang="ru-RU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FB82FD-B3C0-41C1-B33B-A807543F9902}"/>
              </a:ext>
            </a:extLst>
          </p:cNvPr>
          <p:cNvSpPr txBox="1"/>
          <p:nvPr/>
        </p:nvSpPr>
        <p:spPr>
          <a:xfrm>
            <a:off x="5615323" y="1654768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endParaRPr lang="ru-RU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A89D23-B1A4-449B-A47D-2C9A6D6BBCB7}"/>
              </a:ext>
            </a:extLst>
          </p:cNvPr>
          <p:cNvSpPr txBox="1"/>
          <p:nvPr/>
        </p:nvSpPr>
        <p:spPr>
          <a:xfrm>
            <a:off x="6363587" y="1654768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endParaRPr lang="ru-RU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9BAEC1-2770-4D0E-B16A-EF0BA8B6F711}"/>
              </a:ext>
            </a:extLst>
          </p:cNvPr>
          <p:cNvSpPr txBox="1"/>
          <p:nvPr/>
        </p:nvSpPr>
        <p:spPr>
          <a:xfrm>
            <a:off x="7111852" y="1654768"/>
            <a:ext cx="4651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003300"/>
                </a:solidFill>
                <a:latin typeface="Times New Roman" panose="02020603050405020304" pitchFamily="18" charset="0"/>
              </a:rPr>
              <a:t>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96906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B8C740-BCEC-41FF-B8BB-B8B0DAA9888F}"/>
              </a:ext>
            </a:extLst>
          </p:cNvPr>
          <p:cNvSpPr txBox="1"/>
          <p:nvPr/>
        </p:nvSpPr>
        <p:spPr>
          <a:xfrm>
            <a:off x="1605516" y="2547901"/>
            <a:ext cx="6624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Жили в доме две дикие кошки</a:t>
            </a:r>
            <a:endParaRPr lang="ru-RU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FBD086-88C0-4014-943F-26CECF5A6618}"/>
              </a:ext>
            </a:extLst>
          </p:cNvPr>
          <p:cNvSpPr txBox="1"/>
          <p:nvPr/>
        </p:nvSpPr>
        <p:spPr>
          <a:xfrm>
            <a:off x="2006894" y="878590"/>
            <a:ext cx="56698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</a:rPr>
              <a:t>Какое животное «спряталось»?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18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ugidol.com/wp-content/uploads/ktz/Animal-Bear-Picture-Wallpaper-2zlnzofwedj71hfzb5dc7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8" y="806457"/>
            <a:ext cx="8319897" cy="467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0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1FFDC-36F8-4617-AC08-1BF965054C59}"/>
              </a:ext>
            </a:extLst>
          </p:cNvPr>
          <p:cNvSpPr txBox="1"/>
          <p:nvPr/>
        </p:nvSpPr>
        <p:spPr>
          <a:xfrm>
            <a:off x="1839434" y="2218293"/>
            <a:ext cx="584790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800" dirty="0">
                <a:solidFill>
                  <a:srgbClr val="0000FF"/>
                </a:solidFill>
              </a:rPr>
              <a:t>ГЛАГОЛ</a:t>
            </a:r>
            <a:endParaRPr lang="ru-RU" sz="8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539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63858B-EA59-4BDA-B879-C8D3EBE84280}"/>
              </a:ext>
            </a:extLst>
          </p:cNvPr>
          <p:cNvSpPr txBox="1"/>
          <p:nvPr/>
        </p:nvSpPr>
        <p:spPr>
          <a:xfrm>
            <a:off x="3192425" y="1048711"/>
            <a:ext cx="4577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0000FF"/>
                </a:solidFill>
              </a:rPr>
              <a:t>Найди лишнее</a:t>
            </a:r>
            <a:endParaRPr lang="ru-RU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52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911691" y="1848197"/>
            <a:ext cx="8064896" cy="3873816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</a:rPr>
              <a:t>Медведь  .</a:t>
            </a:r>
          </a:p>
          <a:p>
            <a:pPr algn="ctr"/>
            <a:r>
              <a:rPr lang="ru-RU" sz="4400" dirty="0">
                <a:solidFill>
                  <a:srgbClr val="0070C0"/>
                </a:solidFill>
              </a:rPr>
              <a:t>Медведи мчится </a:t>
            </a:r>
            <a:r>
              <a:rPr lang="en-US" sz="4400" dirty="0">
                <a:solidFill>
                  <a:srgbClr val="0070C0"/>
                </a:solidFill>
              </a:rPr>
              <a:t>/</a:t>
            </a:r>
            <a:r>
              <a:rPr lang="ru-RU" sz="4400" dirty="0">
                <a:solidFill>
                  <a:srgbClr val="0070C0"/>
                </a:solidFill>
              </a:rPr>
              <a:t> мчатся.</a:t>
            </a:r>
          </a:p>
          <a:p>
            <a:pPr algn="ctr"/>
            <a:r>
              <a:rPr lang="ru-RU" sz="4400" dirty="0">
                <a:solidFill>
                  <a:srgbClr val="0070C0"/>
                </a:solidFill>
              </a:rPr>
              <a:t>Медвежата замёрзло</a:t>
            </a:r>
            <a:r>
              <a:rPr lang="en-US" sz="4400" dirty="0">
                <a:solidFill>
                  <a:srgbClr val="0070C0"/>
                </a:solidFill>
              </a:rPr>
              <a:t>/</a:t>
            </a:r>
            <a:r>
              <a:rPr lang="ru-RU" sz="4400" dirty="0">
                <a:solidFill>
                  <a:srgbClr val="0070C0"/>
                </a:solidFill>
              </a:rPr>
              <a:t> замёрзли.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188641"/>
            <a:ext cx="7175351" cy="1440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41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0411" y="366906"/>
            <a:ext cx="7000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/>
              <a:t>Будем учится   определять…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3430" y="2270524"/>
            <a:ext cx="8143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/>
              <a:t>Будем учиться изменять…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0411" y="4369140"/>
            <a:ext cx="39290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/>
              <a:t>и находить…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7012" y="1631603"/>
            <a:ext cx="4000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число глаголов.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2190" y="3524856"/>
            <a:ext cx="5286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по числам.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1598" y="5721653"/>
            <a:ext cx="6072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глаголы нужного числа.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0321" y="903880"/>
            <a:ext cx="6858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171450"/>
            <a:r>
              <a:rPr lang="ru-RU" sz="495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 «Кто подаёт голос?»</a:t>
            </a:r>
          </a:p>
          <a:p>
            <a:pPr marL="342900"/>
            <a:r>
              <a:rPr lang="ru-RU" sz="33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Лягушка …            Коровы…</a:t>
            </a:r>
          </a:p>
          <a:p>
            <a:pPr marL="342900"/>
            <a:r>
              <a:rPr lang="ru-RU" sz="33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Собака…                лошади…</a:t>
            </a:r>
          </a:p>
          <a:p>
            <a:pPr marL="342900"/>
            <a:r>
              <a:rPr lang="ru-RU" sz="3300" dirty="0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Кошка …               воробьи…</a:t>
            </a:r>
          </a:p>
        </p:txBody>
      </p:sp>
    </p:spTree>
    <p:extLst>
      <p:ext uri="{BB962C8B-B14F-4D97-AF65-F5344CB8AC3E}">
        <p14:creationId xmlns:p14="http://schemas.microsoft.com/office/powerpoint/2010/main" val="325972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ыноска со стрелкой вправо 10"/>
          <p:cNvSpPr/>
          <p:nvPr/>
        </p:nvSpPr>
        <p:spPr>
          <a:xfrm>
            <a:off x="1000100" y="1357298"/>
            <a:ext cx="4214842" cy="2286016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Действие одного лица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Он</a:t>
            </a:r>
          </a:p>
          <a:p>
            <a:pPr algn="ctr"/>
            <a:r>
              <a:rPr lang="ru-RU" sz="3200" b="1" u="sng" dirty="0">
                <a:solidFill>
                  <a:srgbClr val="FF0000"/>
                </a:solidFill>
              </a:rPr>
              <a:t>что делает?</a:t>
            </a: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928662" y="3857628"/>
            <a:ext cx="4286280" cy="2214578"/>
          </a:xfrm>
          <a:prstGeom prst="right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Действие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нескольких лиц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Они</a:t>
            </a:r>
          </a:p>
          <a:p>
            <a:pPr algn="ctr"/>
            <a:r>
              <a:rPr lang="ru-RU" sz="2800" b="1" u="sng" dirty="0">
                <a:solidFill>
                  <a:srgbClr val="FF0000"/>
                </a:solidFill>
              </a:rPr>
              <a:t>что делают?</a:t>
            </a:r>
          </a:p>
        </p:txBody>
      </p:sp>
      <p:sp>
        <p:nvSpPr>
          <p:cNvPr id="15" name="Блок-схема: узел 14"/>
          <p:cNvSpPr/>
          <p:nvPr/>
        </p:nvSpPr>
        <p:spPr>
          <a:xfrm>
            <a:off x="5572132" y="1714488"/>
            <a:ext cx="3000396" cy="1785950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Единственное число</a:t>
            </a:r>
          </a:p>
        </p:txBody>
      </p:sp>
      <p:sp>
        <p:nvSpPr>
          <p:cNvPr id="16" name="Блок-схема: узел 15"/>
          <p:cNvSpPr/>
          <p:nvPr/>
        </p:nvSpPr>
        <p:spPr>
          <a:xfrm>
            <a:off x="5500694" y="4071942"/>
            <a:ext cx="3071834" cy="1857388"/>
          </a:xfrm>
          <a:prstGeom prst="flowChartConnecto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Множественное число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61555" y="428604"/>
            <a:ext cx="506796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ЗАПОМНИ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E22FBF3-7566-46F9-8660-89CA1E8C1167}"/>
              </a:ext>
            </a:extLst>
          </p:cNvPr>
          <p:cNvSpPr txBox="1"/>
          <p:nvPr/>
        </p:nvSpPr>
        <p:spPr>
          <a:xfrm>
            <a:off x="1477926" y="899854"/>
            <a:ext cx="7293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FF"/>
                </a:solidFill>
              </a:rPr>
              <a:t>Изменить число существительного и глагола</a:t>
            </a:r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07283C-CD02-4117-9271-BC1F079C6F6E}"/>
              </a:ext>
            </a:extLst>
          </p:cNvPr>
          <p:cNvSpPr txBox="1"/>
          <p:nvPr/>
        </p:nvSpPr>
        <p:spPr>
          <a:xfrm>
            <a:off x="1606845" y="2459504"/>
            <a:ext cx="66227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1 ряд </a:t>
            </a:r>
            <a:r>
              <a:rPr lang="ru-RU" sz="2400" b="1" dirty="0">
                <a:latin typeface="+mj-lt"/>
              </a:rPr>
              <a:t>: Ест яблоко, летят самолеты, едет машина.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2 ряд </a:t>
            </a:r>
            <a:r>
              <a:rPr lang="ru-RU" sz="2400" b="1" dirty="0">
                <a:latin typeface="+mj-lt"/>
              </a:rPr>
              <a:t>: Прыгает на месте, едят арбузы, несёт в пакете.</a:t>
            </a:r>
          </a:p>
          <a:p>
            <a:r>
              <a:rPr lang="ru-RU" sz="2400" b="1" u="sng" dirty="0">
                <a:solidFill>
                  <a:srgbClr val="FF0000"/>
                </a:solidFill>
                <a:latin typeface="+mj-lt"/>
              </a:rPr>
              <a:t>3 ряд </a:t>
            </a:r>
            <a:r>
              <a:rPr lang="ru-RU" sz="2400" b="1" dirty="0">
                <a:latin typeface="+mj-lt"/>
              </a:rPr>
              <a:t>: </a:t>
            </a:r>
            <a:r>
              <a:rPr lang="ru-RU" sz="24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Пишет ручкой, едут на автобусах, играет в игру.</a:t>
            </a:r>
            <a:endParaRPr lang="ru-RU" sz="2400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0578EA-B603-47C4-90ED-CB1ACBF617F7}"/>
              </a:ext>
            </a:extLst>
          </p:cNvPr>
          <p:cNvSpPr txBox="1"/>
          <p:nvPr/>
        </p:nvSpPr>
        <p:spPr>
          <a:xfrm>
            <a:off x="1927151" y="1554604"/>
            <a:ext cx="55581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rgbClr val="003300"/>
                </a:solidFill>
              </a:rPr>
              <a:t>Например: Рисует цветок- рисуют цветы.</a:t>
            </a:r>
            <a:r>
              <a:rPr lang="ru-RU" sz="2400" dirty="0">
                <a:solidFill>
                  <a:srgbClr val="003300"/>
                </a:solidFill>
                <a:latin typeface="Times New Roman" pitchFamily="18" charset="0"/>
              </a:rPr>
              <a:t> </a:t>
            </a:r>
            <a:endParaRPr lang="ru-RU" sz="14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708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425" y="719637"/>
            <a:ext cx="88766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         Как определить число глагола?</a:t>
            </a:r>
          </a:p>
          <a:p>
            <a:pPr algn="ctr"/>
            <a:endParaRPr lang="ru-RU" sz="4000" b="1" dirty="0">
              <a:solidFill>
                <a:srgbClr val="C00000"/>
              </a:solidFill>
            </a:endParaRPr>
          </a:p>
          <a:p>
            <a:pPr algn="ctr"/>
            <a:endParaRPr lang="ru-RU" sz="4000" b="1" dirty="0">
              <a:solidFill>
                <a:srgbClr val="C00000"/>
              </a:solidFill>
            </a:endParaRPr>
          </a:p>
          <a:p>
            <a:pPr algn="ctr"/>
            <a:endParaRPr lang="ru-RU" sz="4000" b="1" dirty="0">
              <a:solidFill>
                <a:srgbClr val="C00000"/>
              </a:solidFill>
            </a:endParaRPr>
          </a:p>
          <a:p>
            <a:pPr algn="ctr"/>
            <a:endParaRPr lang="ru-RU" sz="4000" b="1" dirty="0">
              <a:solidFill>
                <a:srgbClr val="C00000"/>
              </a:solidFill>
            </a:endParaRP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 Для чего нужно уметь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    изменять глаголы по числам?</a:t>
            </a:r>
          </a:p>
          <a:p>
            <a:endParaRPr lang="ru-RU" sz="4000" b="1" dirty="0">
              <a:solidFill>
                <a:srgbClr val="C00000"/>
              </a:solidFill>
            </a:endParaRPr>
          </a:p>
          <a:p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2596" y="5198337"/>
            <a:ext cx="67169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/>
              <a:t>Чтобы грамотно говорить </a:t>
            </a:r>
          </a:p>
          <a:p>
            <a:r>
              <a:rPr lang="ru-RU" sz="4000" b="1" i="1" dirty="0"/>
              <a:t>и писать.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2883" y="1383216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/>
              <a:t>Глагол стоит в том же числе, </a:t>
            </a:r>
          </a:p>
          <a:p>
            <a:r>
              <a:rPr lang="ru-RU" sz="4000" b="1" i="1" dirty="0"/>
              <a:t>что и существительное, связанное с ним по смыслу.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857251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3366FF"/>
                </a:solidFill>
                <a:latin typeface="Tahoma" panose="020B0604030504040204" pitchFamily="34" charset="0"/>
                <a:ea typeface="Times New Roman" panose="02020603050405020304" pitchFamily="18" charset="0"/>
              </a:rPr>
              <a:t>Самостоятельная работа </a:t>
            </a:r>
            <a:endParaRPr lang="ru-RU" sz="36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48328" y="1720840"/>
            <a:ext cx="6669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«</a:t>
            </a:r>
            <a:r>
              <a:rPr lang="ru-RU" sz="360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В…</a:t>
            </a:r>
            <a:r>
              <a:rPr lang="ru-RU" sz="3600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сеннее</a:t>
            </a:r>
            <a:r>
              <a:rPr lang="ru-RU" sz="360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солнце греет землю. Тают </a:t>
            </a:r>
            <a:r>
              <a:rPr lang="ru-RU" sz="3600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сн</a:t>
            </a:r>
            <a:r>
              <a:rPr lang="ru-RU" sz="360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…га. Звенит в…</a:t>
            </a:r>
            <a:r>
              <a:rPr lang="ru-RU" sz="3600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селая</a:t>
            </a:r>
            <a:r>
              <a:rPr lang="ru-RU" sz="360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 капель. Быстро б…гут говорливые ручьи. Весело скачут на дворе в…</a:t>
            </a:r>
            <a:r>
              <a:rPr lang="ru-RU" sz="3600" dirty="0" err="1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робьи</a:t>
            </a:r>
            <a:r>
              <a:rPr lang="ru-RU" sz="3600" dirty="0">
                <a:solidFill>
                  <a:srgbClr val="000000"/>
                </a:solidFill>
                <a:latin typeface="Tahoma" panose="020B0604030504040204" pitchFamily="34" charset="0"/>
                <a:ea typeface="Calibri" panose="020F0502020204030204" pitchFamily="34" charset="0"/>
              </a:rPr>
              <a:t>.</a:t>
            </a: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985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F4C2A-4F27-4107-9E87-EA4AC94FAA13}"/>
              </a:ext>
            </a:extLst>
          </p:cNvPr>
          <p:cNvSpPr txBox="1">
            <a:spLocks/>
          </p:cNvSpPr>
          <p:nvPr/>
        </p:nvSpPr>
        <p:spPr>
          <a:xfrm>
            <a:off x="2446767" y="914711"/>
            <a:ext cx="7143801" cy="557194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GReverance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dirty="0">
                <a:solidFill>
                  <a:srgbClr val="3333FF"/>
                </a:solidFill>
                <a:latin typeface="Times New Roman" pitchFamily="18" charset="0"/>
              </a:rPr>
              <a:t>Работа в группах.</a:t>
            </a:r>
            <a:r>
              <a:rPr lang="ru-RU" dirty="0">
                <a:solidFill>
                  <a:srgbClr val="3333FF"/>
                </a:solidFill>
                <a:latin typeface="Times New Roman" pitchFamily="18" charset="0"/>
              </a:rPr>
              <a:t> </a:t>
            </a:r>
            <a:endParaRPr lang="ru-RU" sz="3600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85720F-0B48-41D3-BB04-289E46C8A96C}"/>
              </a:ext>
            </a:extLst>
          </p:cNvPr>
          <p:cNvSpPr txBox="1"/>
          <p:nvPr/>
        </p:nvSpPr>
        <p:spPr>
          <a:xfrm>
            <a:off x="1594883" y="1779870"/>
            <a:ext cx="66666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u="sng" dirty="0">
                <a:latin typeface="+mj-lt"/>
              </a:rPr>
              <a:t>1 </a:t>
            </a:r>
            <a:r>
              <a:rPr lang="ru-RU" sz="2800" b="1" dirty="0">
                <a:latin typeface="+mj-lt"/>
              </a:rPr>
              <a:t>: Найти глаголы и определить их число.</a:t>
            </a:r>
          </a:p>
          <a:p>
            <a:r>
              <a:rPr lang="ru-RU" sz="2800" b="1" u="sng" dirty="0">
                <a:latin typeface="+mj-lt"/>
              </a:rPr>
              <a:t>2 </a:t>
            </a:r>
            <a:r>
              <a:rPr lang="ru-RU" sz="2800" b="1" dirty="0">
                <a:latin typeface="+mj-lt"/>
              </a:rPr>
              <a:t>: Найти глаголы, изменить их число.</a:t>
            </a:r>
          </a:p>
          <a:p>
            <a:r>
              <a:rPr lang="ru-RU" sz="2800" b="1" u="sng" dirty="0">
                <a:latin typeface="+mj-lt"/>
              </a:rPr>
              <a:t>3 </a:t>
            </a:r>
            <a:r>
              <a:rPr lang="ru-RU" sz="2800" b="1" dirty="0">
                <a:latin typeface="+mj-lt"/>
              </a:rPr>
              <a:t>: </a:t>
            </a:r>
            <a:r>
              <a:rPr lang="ru-RU" sz="2800" b="1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Прочитать текст и дополнить его своим.</a:t>
            </a:r>
            <a:endParaRPr lang="ru-RU" sz="2800" b="1" dirty="0">
              <a:latin typeface="+mj-lt"/>
            </a:endParaRPr>
          </a:p>
          <a:p>
            <a:r>
              <a:rPr lang="ru-RU" sz="2800" b="1" u="sng" dirty="0">
                <a:latin typeface="+mj-lt"/>
              </a:rPr>
              <a:t>4 </a:t>
            </a:r>
            <a:r>
              <a:rPr lang="ru-RU" sz="2800" b="1" dirty="0">
                <a:latin typeface="+mj-lt"/>
              </a:rPr>
              <a:t>: Объяснить написание пропущенных </a:t>
            </a:r>
          </a:p>
          <a:p>
            <a:r>
              <a:rPr lang="ru-RU" sz="2800" b="1" dirty="0">
                <a:latin typeface="+mj-lt"/>
              </a:rPr>
              <a:t>букв.</a:t>
            </a:r>
          </a:p>
        </p:txBody>
      </p:sp>
    </p:spTree>
    <p:extLst>
      <p:ext uri="{BB962C8B-B14F-4D97-AF65-F5344CB8AC3E}">
        <p14:creationId xmlns:p14="http://schemas.microsoft.com/office/powerpoint/2010/main" val="42942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2986C9E-6992-459F-9C4E-56F836E48B32}"/>
              </a:ext>
            </a:extLst>
          </p:cNvPr>
          <p:cNvSpPr txBox="1"/>
          <p:nvPr/>
        </p:nvSpPr>
        <p:spPr>
          <a:xfrm>
            <a:off x="2724593" y="740366"/>
            <a:ext cx="45773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rgbClr val="0000FF"/>
                </a:solidFill>
              </a:rPr>
              <a:t>Экспресс –опрос.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811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Рефлексия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8662" y="1792350"/>
            <a:ext cx="77867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3200" b="1" dirty="0">
                <a:solidFill>
                  <a:srgbClr val="0070C0"/>
                </a:solidFill>
              </a:rPr>
              <a:t> Что нового мы сегодня узнали на уроке? </a:t>
            </a:r>
          </a:p>
          <a:p>
            <a:pPr>
              <a:buFontTx/>
              <a:buChar char="-"/>
            </a:pPr>
            <a:endParaRPr lang="ru-RU" sz="3200" b="1" dirty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ru-RU" sz="3200" b="1" dirty="0">
                <a:solidFill>
                  <a:srgbClr val="0070C0"/>
                </a:solidFill>
              </a:rPr>
              <a:t> Задайте друг другу вопросы по теме урока.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4000504"/>
            <a:ext cx="2786082" cy="25922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5" name="Picture 5" descr="1acbfac431d009018b53ff8218c2b9a3[1]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613436"/>
            <a:ext cx="2857520" cy="2239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WordArt 6"/>
          <p:cNvSpPr>
            <a:spLocks noChangeArrowheads="1" noChangeShapeType="1" noTextEdit="1"/>
          </p:cNvSpPr>
          <p:nvPr/>
        </p:nvSpPr>
        <p:spPr bwMode="auto">
          <a:xfrm>
            <a:off x="1214414" y="1214422"/>
            <a:ext cx="6858000" cy="1828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 spc="-36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Bookman Old Style"/>
              </a:rPr>
              <a:t>Спасибо за урок!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620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8476</TotalTime>
  <Words>289</Words>
  <Application>Microsoft Office PowerPoint</Application>
  <PresentationFormat>Экран (4:3)</PresentationFormat>
  <Paragraphs>66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AGReverance</vt:lpstr>
      <vt:lpstr>Arial</vt:lpstr>
      <vt:lpstr>Bookman Old Style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</vt:lpstr>
      <vt:lpstr>Презентация PowerPoint</vt:lpstr>
      <vt:lpstr>Презентация PowerPoint</vt:lpstr>
    </vt:vector>
  </TitlesOfParts>
  <Manager>Полшкова Виктория Валерьяновна</Manager>
  <Company>МАОУ ДО ЦРТДиЮ Каменского района Пензенской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Русский язык</dc:title>
  <dc:subject>русский язык</dc:subject>
  <dc:creator>Viktoriya Polshkova</dc:creator>
  <cp:keywords>русский язык;книги;школа</cp:keywords>
  <cp:lastModifiedBy>Кирилл Арзамаскин</cp:lastModifiedBy>
  <cp:revision>196</cp:revision>
  <dcterms:created xsi:type="dcterms:W3CDTF">2019-04-16T15:48:18Z</dcterms:created>
  <dcterms:modified xsi:type="dcterms:W3CDTF">2021-04-04T18:02:09Z</dcterms:modified>
</cp:coreProperties>
</file>