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71" r:id="rId7"/>
    <p:sldId id="266" r:id="rId8"/>
    <p:sldId id="265" r:id="rId9"/>
    <p:sldId id="268" r:id="rId10"/>
    <p:sldId id="269" r:id="rId11"/>
    <p:sldId id="270" r:id="rId12"/>
    <p:sldId id="272" r:id="rId13"/>
    <p:sldId id="273" r:id="rId14"/>
    <p:sldId id="274" r:id="rId15"/>
    <p:sldId id="275" r:id="rId16"/>
    <p:sldId id="276" r:id="rId17"/>
    <p:sldId id="277" r:id="rId18"/>
    <p:sldId id="279" r:id="rId19"/>
    <p:sldId id="280" r:id="rId20"/>
    <p:sldId id="289" r:id="rId21"/>
    <p:sldId id="281" r:id="rId22"/>
    <p:sldId id="290" r:id="rId23"/>
    <p:sldId id="291" r:id="rId24"/>
    <p:sldId id="292" r:id="rId25"/>
    <p:sldId id="293" r:id="rId26"/>
    <p:sldId id="283" r:id="rId27"/>
    <p:sldId id="300" r:id="rId28"/>
    <p:sldId id="297" r:id="rId29"/>
    <p:sldId id="301" r:id="rId30"/>
    <p:sldId id="302" r:id="rId31"/>
    <p:sldId id="303" r:id="rId32"/>
    <p:sldId id="304" r:id="rId33"/>
    <p:sldId id="296" r:id="rId34"/>
    <p:sldId id="305" r:id="rId35"/>
    <p:sldId id="282" r:id="rId36"/>
    <p:sldId id="295" r:id="rId37"/>
    <p:sldId id="284" r:id="rId38"/>
    <p:sldId id="285" r:id="rId39"/>
    <p:sldId id="286" r:id="rId40"/>
    <p:sldId id="287" r:id="rId41"/>
    <p:sldId id="298" r:id="rId42"/>
    <p:sldId id="299" r:id="rId43"/>
    <p:sldId id="288" r:id="rId44"/>
    <p:sldId id="294" r:id="rId45"/>
  </p:sldIdLst>
  <p:sldSz cx="9144000" cy="6858000" type="screen4x3"/>
  <p:notesSz cx="6858000" cy="9144000"/>
  <p:custDataLst>
    <p:tags r:id="rId4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13" autoAdjust="0"/>
  </p:normalViewPr>
  <p:slideViewPr>
    <p:cSldViewPr>
      <p:cViewPr varScale="1">
        <p:scale>
          <a:sx n="110" d="100"/>
          <a:sy n="110" d="100"/>
        </p:scale>
        <p:origin x="126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Для чего человеку нужна соль?</a:t>
            </a:r>
          </a:p>
        </c:rich>
      </c:tx>
      <c:layout>
        <c:manualLayout>
          <c:xMode val="edge"/>
          <c:yMode val="edge"/>
          <c:x val="0.24922966788317774"/>
          <c:y val="2.0967531035247875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Для чего человеку нужна соль?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Употреблять в пищу</c:v>
                </c:pt>
                <c:pt idx="1">
                  <c:v>Лечиться</c:v>
                </c:pt>
                <c:pt idx="2">
                  <c:v>Не знаю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</c:v>
                </c:pt>
                <c:pt idx="1">
                  <c:v>5</c:v>
                </c:pt>
                <c:pt idx="2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0680520"/>
        <c:axId val="280681696"/>
      </c:barChart>
      <c:catAx>
        <c:axId val="2806805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80681696"/>
        <c:crosses val="autoZero"/>
        <c:auto val="1"/>
        <c:lblAlgn val="ctr"/>
        <c:lblOffset val="100"/>
        <c:noMultiLvlLbl val="0"/>
      </c:catAx>
      <c:valAx>
        <c:axId val="28068169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Количество человек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28068052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0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Может ли человек прожить без соли? Почему?</a:t>
            </a:r>
          </a:p>
        </c:rich>
      </c:tx>
      <c:layout>
        <c:manualLayout>
          <c:xMode val="edge"/>
          <c:yMode val="edge"/>
          <c:x val="0.12832175270274468"/>
          <c:y val="2.5160996905809911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Может ли человек прожить без соли? Почему?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</c:v>
                </c:pt>
                <c:pt idx="1">
                  <c:v>10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0682088"/>
        <c:axId val="280679344"/>
      </c:barChart>
      <c:catAx>
        <c:axId val="2806820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80679344"/>
        <c:crosses val="autoZero"/>
        <c:auto val="1"/>
        <c:lblAlgn val="ctr"/>
        <c:lblOffset val="100"/>
        <c:noMultiLvlLbl val="0"/>
      </c:catAx>
      <c:valAx>
        <c:axId val="28067934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Количество человек</a:t>
                </a:r>
              </a:p>
            </c:rich>
          </c:tx>
          <c:layout>
            <c:manualLayout>
              <c:xMode val="edge"/>
              <c:yMode val="edge"/>
              <c:x val="3.6697488704423714E-2"/>
              <c:y val="0.16240662224914187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28068208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0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b="1">
                <a:latin typeface="+mn-lt"/>
              </a:rPr>
              <a:t>Для чего человеку нужна соль?</a:t>
            </a:r>
          </a:p>
        </c:rich>
      </c:tx>
      <c:layout>
        <c:manualLayout>
          <c:xMode val="edge"/>
          <c:yMode val="edge"/>
          <c:x val="0.24922966788317774"/>
          <c:y val="2.0967531035247865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0683656"/>
        <c:axId val="280684048"/>
      </c:barChart>
      <c:catAx>
        <c:axId val="280683656"/>
        <c:scaling>
          <c:orientation val="minMax"/>
        </c:scaling>
        <c:delete val="0"/>
        <c:axPos val="b"/>
        <c:majorTickMark val="none"/>
        <c:minorTickMark val="none"/>
        <c:tickLblPos val="nextTo"/>
        <c:crossAx val="280684048"/>
        <c:crosses val="autoZero"/>
        <c:auto val="1"/>
        <c:lblAlgn val="ctr"/>
        <c:lblOffset val="100"/>
        <c:noMultiLvlLbl val="0"/>
      </c:catAx>
      <c:valAx>
        <c:axId val="28068404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Количество</a:t>
                </a:r>
                <a:r>
                  <a:rPr lang="ru-RU" baseline="0"/>
                  <a:t> человек</a:t>
                </a:r>
                <a:endParaRPr lang="ru-RU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28068365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Как выращивают, добывают соль?</a:t>
            </a:r>
          </a:p>
        </c:rich>
      </c:tx>
      <c:layout>
        <c:manualLayout>
          <c:xMode val="edge"/>
          <c:yMode val="edge"/>
          <c:x val="0.27168020651726732"/>
          <c:y val="2.516107469342515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6190481195041252"/>
          <c:y val="0.14464451371710971"/>
          <c:w val="0.61035256755415634"/>
          <c:h val="0.538394470363598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 выращивают, добывают соль?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Из морей, озер</c:v>
                </c:pt>
                <c:pt idx="1">
                  <c:v>Из шахт</c:v>
                </c:pt>
                <c:pt idx="2">
                  <c:v>Растет на деревьях</c:v>
                </c:pt>
                <c:pt idx="3">
                  <c:v>Из земли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</c:v>
                </c:pt>
                <c:pt idx="1">
                  <c:v>12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8587144"/>
        <c:axId val="188582832"/>
      </c:barChart>
      <c:catAx>
        <c:axId val="1885871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88582832"/>
        <c:crosses val="autoZero"/>
        <c:auto val="1"/>
        <c:lblAlgn val="ctr"/>
        <c:lblOffset val="100"/>
        <c:noMultiLvlLbl val="0"/>
      </c:catAx>
      <c:valAx>
        <c:axId val="18858283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Количество человек</a:t>
                </a:r>
              </a:p>
            </c:rich>
          </c:tx>
          <c:layout>
            <c:manualLayout>
              <c:xMode val="edge"/>
              <c:yMode val="edge"/>
              <c:x val="3.6697488704423728E-2"/>
              <c:y val="0.16240662224914187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18858714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0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Какую пользу приносит соль для человека и окружающего мира?</a:t>
            </a:r>
          </a:p>
        </c:rich>
      </c:tx>
      <c:layout>
        <c:manualLayout>
          <c:xMode val="edge"/>
          <c:yMode val="edge"/>
          <c:x val="0.15242727430180722"/>
          <c:y val="4.2459689438641181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3164133374917382"/>
          <c:y val="0.21435885635879354"/>
          <c:w val="0.64593859292953715"/>
          <c:h val="0.399450815837357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Какую пользу приносит соль для человека и окружающего мира?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Полезна для здоровья</c:v>
                </c:pt>
                <c:pt idx="1">
                  <c:v>Не знаю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</c:v>
                </c:pt>
                <c:pt idx="1">
                  <c:v>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0489728"/>
        <c:axId val="280490904"/>
      </c:barChart>
      <c:catAx>
        <c:axId val="2804897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80490904"/>
        <c:crosses val="autoZero"/>
        <c:auto val="1"/>
        <c:lblAlgn val="ctr"/>
        <c:lblOffset val="100"/>
        <c:noMultiLvlLbl val="0"/>
      </c:catAx>
      <c:valAx>
        <c:axId val="28049090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Количество человек</a:t>
                </a:r>
              </a:p>
            </c:rich>
          </c:tx>
          <c:layout>
            <c:manualLayout>
              <c:xMode val="edge"/>
              <c:yMode val="edge"/>
              <c:x val="6.7357959196262709E-2"/>
              <c:y val="1.7423582440059084E-3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28048972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0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Какие виды соли вы знаете?</a:t>
            </a:r>
          </a:p>
        </c:rich>
      </c:tx>
      <c:layout>
        <c:manualLayout>
          <c:xMode val="edge"/>
          <c:yMode val="edge"/>
          <c:x val="0.29771648691428565"/>
          <c:y val="2.5161030847487997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Какие виды соли вы знаете?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Морская</c:v>
                </c:pt>
                <c:pt idx="1">
                  <c:v>Каменная</c:v>
                </c:pt>
                <c:pt idx="2">
                  <c:v>Пищевая</c:v>
                </c:pt>
                <c:pt idx="3">
                  <c:v>Розовая</c:v>
                </c:pt>
                <c:pt idx="4">
                  <c:v>Серая</c:v>
                </c:pt>
                <c:pt idx="5">
                  <c:v>Для ванн</c:v>
                </c:pt>
                <c:pt idx="6">
                  <c:v>Не знаю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7</c:v>
                </c:pt>
                <c:pt idx="1">
                  <c:v>1</c:v>
                </c:pt>
                <c:pt idx="2">
                  <c:v>13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0492472"/>
        <c:axId val="280491296"/>
      </c:barChart>
      <c:catAx>
        <c:axId val="2804924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80491296"/>
        <c:crosses val="autoZero"/>
        <c:auto val="1"/>
        <c:lblAlgn val="ctr"/>
        <c:lblOffset val="100"/>
        <c:noMultiLvlLbl val="0"/>
      </c:catAx>
      <c:valAx>
        <c:axId val="28049129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Количество человек</a:t>
                </a:r>
              </a:p>
            </c:rich>
          </c:tx>
          <c:layout>
            <c:manualLayout>
              <c:xMode val="edge"/>
              <c:yMode val="edge"/>
              <c:x val="3.6697488704423728E-2"/>
              <c:y val="0.16240662224914187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28049247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0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Какой вред может причинить соль человеку и окружающему миру?</a:t>
            </a:r>
          </a:p>
        </c:rich>
      </c:tx>
      <c:layout>
        <c:manualLayout>
          <c:xMode val="edge"/>
          <c:yMode val="edge"/>
          <c:x val="0.12832175270274468"/>
          <c:y val="2.5160996905809911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Какой вред может причинить соль человеку и окружающему миру?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Вредна для здоровья</c:v>
                </c:pt>
                <c:pt idx="1">
                  <c:v>Вред окружающей среде</c:v>
                </c:pt>
                <c:pt idx="2">
                  <c:v>Никакой</c:v>
                </c:pt>
                <c:pt idx="3">
                  <c:v>Не знаю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0493256"/>
        <c:axId val="280492080"/>
      </c:barChart>
      <c:catAx>
        <c:axId val="2804932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80492080"/>
        <c:crosses val="autoZero"/>
        <c:auto val="1"/>
        <c:lblAlgn val="ctr"/>
        <c:lblOffset val="100"/>
        <c:noMultiLvlLbl val="0"/>
      </c:catAx>
      <c:valAx>
        <c:axId val="28049208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Количество человек</a:t>
                </a:r>
              </a:p>
            </c:rich>
          </c:tx>
          <c:layout>
            <c:manualLayout>
              <c:xMode val="edge"/>
              <c:yMode val="edge"/>
              <c:x val="3.6697488704423749E-2"/>
              <c:y val="0.16240662224914187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28049325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0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5301208"/>
            <a:ext cx="7416824" cy="1470025"/>
          </a:xfrm>
        </p:spPr>
        <p:txBody>
          <a:bodyPr/>
          <a:lstStyle>
            <a:lvl1pPr>
              <a:defRPr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116632"/>
            <a:ext cx="5976664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409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99938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00206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votpusk.ru/gallery/foto.asp?DST=15133&amp;P=1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4.gi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5429264"/>
            <a:ext cx="8358246" cy="1143007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Городская научно – практическая конференция «Планета эрудитов»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Название «Соль: дуг или враг»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Секция «Человек и его здоровье»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29256" y="3714752"/>
            <a:ext cx="36095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6600CC"/>
                </a:solidFill>
              </a:rPr>
              <a:t>Автор:</a:t>
            </a:r>
          </a:p>
          <a:p>
            <a:pPr algn="r"/>
            <a:r>
              <a:rPr lang="ru-RU" sz="1600" b="1" dirty="0" smtClean="0">
                <a:solidFill>
                  <a:srgbClr val="6600CC"/>
                </a:solidFill>
              </a:rPr>
              <a:t>Муругова Мария</a:t>
            </a:r>
          </a:p>
          <a:p>
            <a:pPr algn="r"/>
            <a:r>
              <a:rPr lang="ru-RU" sz="1600" b="1" dirty="0" smtClean="0">
                <a:solidFill>
                  <a:srgbClr val="6600CC"/>
                </a:solidFill>
              </a:rPr>
              <a:t>Учащаяся 4 «Б» класса МБОУ</a:t>
            </a:r>
          </a:p>
          <a:p>
            <a:pPr algn="r"/>
            <a:r>
              <a:rPr lang="ru-RU" sz="1600" b="1" dirty="0" smtClean="0">
                <a:solidFill>
                  <a:srgbClr val="6600CC"/>
                </a:solidFill>
              </a:rPr>
              <a:t>«Средняя школа № 23 с углубленным </a:t>
            </a:r>
          </a:p>
          <a:p>
            <a:pPr algn="r"/>
            <a:r>
              <a:rPr lang="ru-RU" sz="1600" b="1" dirty="0" smtClean="0">
                <a:solidFill>
                  <a:srgbClr val="6600CC"/>
                </a:solidFill>
              </a:rPr>
              <a:t>Изучением отдельных предметов»</a:t>
            </a:r>
          </a:p>
          <a:p>
            <a:pPr algn="r"/>
            <a:r>
              <a:rPr lang="ru-RU" sz="1600" b="1" dirty="0" smtClean="0">
                <a:solidFill>
                  <a:srgbClr val="6600CC"/>
                </a:solidFill>
              </a:rPr>
              <a:t>Г. Дзержинск Нижегородской области</a:t>
            </a:r>
            <a:endParaRPr lang="ru-RU" sz="1600" b="1" dirty="0">
              <a:solidFill>
                <a:srgbClr val="66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500042"/>
            <a:ext cx="6034422" cy="785818"/>
          </a:xfrm>
        </p:spPr>
        <p:txBody>
          <a:bodyPr>
            <a:noAutofit/>
          </a:bodyPr>
          <a:lstStyle/>
          <a:p>
            <a:r>
              <a:rPr lang="ru-RU" sz="3200" b="1" u="sng" dirty="0" smtClean="0">
                <a:effectLst/>
              </a:rPr>
              <a:t>ЦЕЛЬ ИССЛЕДОВАНИЯ:</a:t>
            </a:r>
            <a:endParaRPr lang="ru-RU" sz="3200" b="1" u="sng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1785926"/>
            <a:ext cx="871540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7030A0"/>
                </a:solidFill>
              </a:rPr>
              <a:t> Выяснить какое влияние оказывает соль на организм человека;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7030A0"/>
                </a:solidFill>
              </a:rPr>
              <a:t>  Узнать причину употребления соли людьми;</a:t>
            </a:r>
          </a:p>
          <a:p>
            <a:pPr lvl="0"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7030A0"/>
                </a:solidFill>
              </a:rPr>
              <a:t>  Можно ли жить без соли?</a:t>
            </a:r>
          </a:p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3786190"/>
            <a:ext cx="828674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  <a:cs typeface="Times New Roman" pitchFamily="18" charset="0"/>
              </a:rPr>
              <a:t>Изучить литературу о значение соли для людей в прошлом.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  <a:cs typeface="Times New Roman" pitchFamily="18" charset="0"/>
              </a:rPr>
              <a:t> Провести анкетирование обучающихся о пользе и вреде соли для человека и окружающего мира.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  <a:cs typeface="Times New Roman" pitchFamily="18" charset="0"/>
              </a:rPr>
              <a:t> Узнать какая бывает соль и где она применяется.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  <a:cs typeface="Times New Roman" pitchFamily="18" charset="0"/>
              </a:rPr>
              <a:t> Провести опыты для выявления свойств соли.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ea typeface="Times New Roman" pitchFamily="18" charset="0"/>
                <a:cs typeface="Times New Roman" pitchFamily="18" charset="0"/>
              </a:rPr>
              <a:t> Доказать отрицательное или положительное влияние соли на организм человека через исследование.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14480" y="3000372"/>
            <a:ext cx="6034422" cy="7858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+mj-lt"/>
                <a:ea typeface="+mj-ea"/>
                <a:cs typeface="+mj-cs"/>
              </a:rPr>
              <a:t>ЗАДАЧИ:</a:t>
            </a:r>
            <a:endParaRPr kumimoji="0" lang="ru-RU" sz="32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500306"/>
            <a:ext cx="7355108" cy="1143008"/>
          </a:xfrm>
        </p:spPr>
        <p:txBody>
          <a:bodyPr>
            <a:normAutofit/>
          </a:bodyPr>
          <a:lstStyle/>
          <a:p>
            <a:r>
              <a:rPr lang="ru-RU" sz="3200" b="1" u="sng" dirty="0" smtClean="0">
                <a:effectLst/>
              </a:rPr>
              <a:t>МЕТОДЫ ИССЛЕДОВАНИЯ</a:t>
            </a:r>
            <a:endParaRPr lang="ru-RU" sz="3200" b="1" u="sng" dirty="0"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0298" y="1928802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Wingdings" pitchFamily="2" charset="2"/>
              <a:buChar char="§"/>
            </a:pPr>
            <a:r>
              <a:rPr lang="ru-RU" sz="2800" dirty="0" smtClean="0">
                <a:solidFill>
                  <a:srgbClr val="7030A0"/>
                </a:solidFill>
              </a:rPr>
              <a:t> Пищевая поваренная соль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57158" y="214290"/>
            <a:ext cx="86409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uLnTx/>
                <a:uFillTx/>
                <a:latin typeface="+mj-lt"/>
                <a:ea typeface="+mj-ea"/>
                <a:cs typeface="+mj-cs"/>
              </a:rPr>
              <a:t>ПРЕДМЕТ ИССЛЕДОВАНИЯ</a:t>
            </a:r>
            <a:endParaRPr kumimoji="0" lang="ru-RU" sz="32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3786190"/>
            <a:ext cx="792961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ru-RU" sz="2200" dirty="0" smtClean="0">
                <a:solidFill>
                  <a:srgbClr val="7030A0"/>
                </a:solidFill>
              </a:rPr>
              <a:t> Теоретические (анализ литературы по данной теме)</a:t>
            </a:r>
          </a:p>
          <a:p>
            <a:pPr algn="just"/>
            <a:endParaRPr lang="ru-RU" sz="2200" dirty="0" smtClean="0">
              <a:solidFill>
                <a:srgbClr val="7030A0"/>
              </a:solidFill>
            </a:endParaRPr>
          </a:p>
          <a:p>
            <a:pPr algn="just">
              <a:buFont typeface="Wingdings" pitchFamily="2" charset="2"/>
              <a:buChar char="§"/>
            </a:pPr>
            <a:r>
              <a:rPr lang="ru-RU" sz="2200" dirty="0" smtClean="0">
                <a:solidFill>
                  <a:srgbClr val="7030A0"/>
                </a:solidFill>
              </a:rPr>
              <a:t> Общенаучные (личные наблюдения, опросы, анкетирование)</a:t>
            </a:r>
          </a:p>
          <a:p>
            <a:pPr algn="just"/>
            <a:endParaRPr lang="ru-RU" sz="2200" dirty="0" smtClean="0">
              <a:solidFill>
                <a:srgbClr val="7030A0"/>
              </a:solidFill>
            </a:endParaRPr>
          </a:p>
          <a:p>
            <a:pPr algn="just">
              <a:buFont typeface="Wingdings" pitchFamily="2" charset="2"/>
              <a:buChar char="§"/>
            </a:pPr>
            <a:r>
              <a:rPr lang="ru-RU" sz="2200" dirty="0" smtClean="0">
                <a:solidFill>
                  <a:srgbClr val="7030A0"/>
                </a:solidFill>
              </a:rPr>
              <a:t> Экспериментальные</a:t>
            </a:r>
          </a:p>
          <a:p>
            <a:pPr algn="just"/>
            <a:endParaRPr lang="ru-RU" sz="2200" dirty="0" smtClean="0">
              <a:solidFill>
                <a:srgbClr val="7030A0"/>
              </a:solidFill>
            </a:endParaRPr>
          </a:p>
          <a:p>
            <a:pPr algn="just">
              <a:buFont typeface="Wingdings" pitchFamily="2" charset="2"/>
              <a:buChar char="§"/>
            </a:pPr>
            <a:r>
              <a:rPr lang="ru-RU" sz="2200" dirty="0" smtClean="0">
                <a:solidFill>
                  <a:srgbClr val="7030A0"/>
                </a:solidFill>
              </a:rPr>
              <a:t> Статистические (обработка результатов анкетирования)</a:t>
            </a:r>
          </a:p>
          <a:p>
            <a:pPr algn="just">
              <a:buFont typeface="Wingdings" pitchFamily="2" charset="2"/>
              <a:buChar char="§"/>
            </a:pPr>
            <a:endParaRPr lang="ru-RU" sz="2800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640960" cy="1143000"/>
          </a:xfrm>
        </p:spPr>
        <p:txBody>
          <a:bodyPr>
            <a:normAutofit/>
          </a:bodyPr>
          <a:lstStyle/>
          <a:p>
            <a:pPr lvl="0"/>
            <a:r>
              <a:rPr lang="ru-RU" sz="3200" b="1" u="sng" dirty="0" smtClean="0">
                <a:effectLst/>
              </a:rPr>
              <a:t>Гипотеза</a:t>
            </a:r>
            <a:endParaRPr lang="ru-RU" sz="3200" dirty="0"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1928803"/>
            <a:ext cx="77867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Соль полезна, однако избыточное ее потребление вредно для организма человека!</a:t>
            </a:r>
          </a:p>
        </p:txBody>
      </p:sp>
      <p:pic>
        <p:nvPicPr>
          <p:cNvPr id="19460" name="Picture 4" descr="http://wiki.iro23.info/images/f/fc/Animation_Kub%28639_617%2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000372"/>
            <a:ext cx="3429024" cy="3629867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3143248"/>
            <a:ext cx="409577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sz="4000" b="1" u="sng" dirty="0" smtClean="0">
                <a:effectLst/>
              </a:rPr>
              <a:t>Этапы работы</a:t>
            </a:r>
            <a:br>
              <a:rPr lang="ru-RU" sz="4000" b="1" u="sng" dirty="0" smtClean="0">
                <a:effectLst/>
              </a:rPr>
            </a:br>
            <a:endParaRPr lang="ru-RU" sz="4000" dirty="0">
              <a:effectLst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17" y="1988841"/>
          <a:ext cx="8429686" cy="4406914"/>
        </p:xfrm>
        <a:graphic>
          <a:graphicData uri="http://schemas.openxmlformats.org/drawingml/2006/table">
            <a:tbl>
              <a:tblPr/>
              <a:tblGrid>
                <a:gridCol w="451591"/>
                <a:gridCol w="6560341"/>
                <a:gridCol w="1417754"/>
              </a:tblGrid>
              <a:tr h="18253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 </a:t>
                      </a:r>
                      <a:r>
                        <a:rPr lang="ru-RU" sz="1200" b="1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ru-RU" sz="12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1200" b="1" i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i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Этапы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i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Сроки</a:t>
                      </a:r>
                      <a:endParaRPr lang="ru-RU" sz="12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467">
                <a:tc rowSpan="3"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1892300" algn="l"/>
                        </a:tabLst>
                      </a:pPr>
                      <a:endParaRPr lang="ru-RU" sz="1200" b="1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</a:p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  <a:tab pos="1892300" algn="l"/>
                        </a:tabLst>
                      </a:pPr>
                      <a:endParaRPr lang="ru-RU" sz="1200" b="1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1892300" algn="l"/>
                        </a:tabLst>
                      </a:pPr>
                      <a:endParaRPr lang="ru-RU" sz="1200" b="1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  <a:tab pos="1892300" algn="l"/>
                        </a:tabLst>
                      </a:pP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Подготовка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08.12-16.12.18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4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а) консультация с  Ольгой Владимировной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08.12-16.12.18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4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б) консультация с родителями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08.12-16.12.18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467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Проведение опытов  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17.12-29.12.18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467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Поиск информации в Интернете 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30.12-08.01.19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30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Консультация с  Ольгой Владимировной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09.01-11.01.19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Оформление работы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11-18.01.19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Отбор фотографий для презентации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18.01.19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Создание презентации для защиты проекта в среде  </a:t>
                      </a:r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Microsoft Power Point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18.01-21.01.19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Консультация с  Ольгой Владимировной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19-21.01.19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Защита проекта в своем классе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22.01.19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467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Защита </a:t>
                      </a: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проекта на "Неделе науки и творчества" в школе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892300" algn="l"/>
                        </a:tabLst>
                      </a:pPr>
                      <a:r>
                        <a:rPr lang="ru-RU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25.01.19</a:t>
                      </a:r>
                      <a:endParaRPr lang="ru-RU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717" marR="647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u="sng" dirty="0" smtClean="0"/>
              <a:t>Что такое соль?</a:t>
            </a:r>
            <a:br>
              <a:rPr lang="ru-RU" b="1" u="sng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785926"/>
            <a:ext cx="81439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fontAlgn="base"/>
            <a:r>
              <a:rPr lang="ru-RU" sz="1400" b="1" dirty="0" smtClean="0">
                <a:solidFill>
                  <a:srgbClr val="6600CC"/>
                </a:solidFill>
              </a:rPr>
              <a:t>Соль</a:t>
            </a:r>
            <a:r>
              <a:rPr lang="ru-RU" sz="1400" dirty="0" smtClean="0">
                <a:solidFill>
                  <a:srgbClr val="6600CC"/>
                </a:solidFill>
              </a:rPr>
              <a:t> (от лат. </a:t>
            </a:r>
            <a:r>
              <a:rPr lang="ru-RU" sz="1400" dirty="0" err="1" smtClean="0">
                <a:solidFill>
                  <a:srgbClr val="6600CC"/>
                </a:solidFill>
              </a:rPr>
              <a:t>sal</a:t>
            </a:r>
            <a:r>
              <a:rPr lang="ru-RU" sz="1400" dirty="0" smtClean="0">
                <a:solidFill>
                  <a:srgbClr val="6600CC"/>
                </a:solidFill>
              </a:rPr>
              <a:t>, поваренная соль, пищевая соль) - белое кристаллическое минеральное вещество, встречающееся в природе; растворяется в воде; один из немногих минералов, которые едят люди. Соль - самая древняя из специй.</a:t>
            </a:r>
          </a:p>
          <a:p>
            <a:pPr algn="just"/>
            <a:r>
              <a:rPr lang="ru-RU" sz="1400" dirty="0" smtClean="0">
                <a:solidFill>
                  <a:srgbClr val="6600CC"/>
                </a:solidFill>
              </a:rPr>
              <a:t> Основные показатели соли :</a:t>
            </a:r>
            <a:endParaRPr lang="ru-RU" sz="1400" dirty="0">
              <a:solidFill>
                <a:srgbClr val="6600CC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347" y="2714621"/>
          <a:ext cx="7786742" cy="3819488"/>
        </p:xfrm>
        <a:graphic>
          <a:graphicData uri="http://schemas.openxmlformats.org/drawingml/2006/table">
            <a:tbl>
              <a:tblPr/>
              <a:tblGrid>
                <a:gridCol w="1830210"/>
                <a:gridCol w="1830210"/>
                <a:gridCol w="4126322"/>
              </a:tblGrid>
              <a:tr h="446109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Наименование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показателя </a:t>
                      </a:r>
                    </a:p>
                  </a:txBody>
                  <a:tcPr marL="27305" marR="273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Характеристика сорта</a:t>
                      </a:r>
                      <a:endParaRPr lang="ru-RU" sz="140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305" marR="273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39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 dirty="0">
                        <a:solidFill>
                          <a:srgbClr val="00206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27305" marR="273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экстра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и высшего</a:t>
                      </a:r>
                    </a:p>
                  </a:txBody>
                  <a:tcPr marL="27305" marR="273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первого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и второго</a:t>
                      </a:r>
                    </a:p>
                  </a:txBody>
                  <a:tcPr marL="27305" marR="273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995">
                <a:tc>
                  <a:txBody>
                    <a:bodyPr/>
                    <a:lstStyle/>
                    <a:p>
                      <a:pPr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Внешний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вид </a:t>
                      </a:r>
                    </a:p>
                  </a:txBody>
                  <a:tcPr marL="27305" marR="273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Кристаллический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сыпучий продукт. Не допускается наличие посторонних механических примесей, не связанных с происхождением и способом производства соли</a:t>
                      </a:r>
                    </a:p>
                  </a:txBody>
                  <a:tcPr marL="27305" marR="273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0222">
                <a:tc>
                  <a:txBody>
                    <a:bodyPr/>
                    <a:lstStyle/>
                    <a:p>
                      <a:pPr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Вкус</a:t>
                      </a:r>
                      <a:endParaRPr lang="ru-RU" sz="140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305" marR="273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Соленый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, без постороннего привкуса </a:t>
                      </a:r>
                    </a:p>
                  </a:txBody>
                  <a:tcPr marL="27305" marR="273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7780">
                <a:tc>
                  <a:txBody>
                    <a:bodyPr/>
                    <a:lstStyle/>
                    <a:p>
                      <a:pPr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Цвет </a:t>
                      </a:r>
                      <a:endParaRPr lang="ru-RU" sz="140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305" marR="273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Белый </a:t>
                      </a:r>
                      <a:endParaRPr lang="ru-RU" sz="140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305" marR="273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Белый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или серый с оттенками в зависимости от происхождения и способа производства соли</a:t>
                      </a:r>
                    </a:p>
                  </a:txBody>
                  <a:tcPr marL="27305" marR="273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531">
                <a:tc>
                  <a:txBody>
                    <a:bodyPr/>
                    <a:lstStyle/>
                    <a:p>
                      <a:pPr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Запах</a:t>
                      </a:r>
                      <a:endParaRPr lang="ru-RU" sz="1400" dirty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305" marR="273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Без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посторонних запахов </a:t>
                      </a:r>
                    </a:p>
                  </a:txBody>
                  <a:tcPr marL="27305" marR="273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75587">
                <a:tc gridSpan="3">
                  <a:txBody>
                    <a:bodyPr/>
                    <a:lstStyle/>
                    <a:p>
                      <a:pPr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fontAlgn="base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Примечания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4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</a:br>
                      <a:r>
                        <a:rPr lang="ru-RU" sz="14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4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</a:br>
                      <a:r>
                        <a:rPr lang="ru-RU" sz="14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 В соли высшего, первого и второго сортов допускается наличие темных частиц в пределах содержания нерастворимого в воде остатка и оксида железа.</a:t>
                      </a:r>
                      <a:br>
                        <a:rPr lang="ru-RU" sz="14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</a:br>
                      <a:r>
                        <a:rPr lang="ru-RU" sz="14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4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</a:br>
                      <a:r>
                        <a:rPr lang="ru-RU" sz="14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 При введении в пищевую соль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йодирующей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 добавки допускается слабый запах йода.</a:t>
                      </a:r>
                    </a:p>
                  </a:txBody>
                  <a:tcPr marL="27305" marR="273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blacksea-education.ru/faq/image/5_krugovorot_vod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429000"/>
            <a:ext cx="4214842" cy="297602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14282" y="1857364"/>
            <a:ext cx="850109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Times New Roman" pitchFamily="18" charset="0"/>
              </a:rPr>
              <a:t>Учёные предполагают, что миллиарды лет назад нашу планету окружала густая непроницаемая завеса водяных паров. Они постепенно охлаждались, формировались в облака и выпадали на землю ливнями. Вода заполняла впадины земли, образуя моря и лагуны. В них вливались дождевые воды, потоки с горных цепей и изверженные горячие воды. Химические соединения, которые вымывались из горных пород и были в атмосфере, увлекались вместе с водой в растворенном виде. По-видимому, поваренная соль так и попала в первобытный океан.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cs typeface="Arial" pitchFamily="34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sz="4000" b="1" u="sng" dirty="0" smtClean="0">
                <a:effectLst/>
              </a:rPr>
              <a:t>Происхождение соли на Земле</a:t>
            </a:r>
            <a:br>
              <a:rPr lang="ru-RU" sz="4000" b="1" u="sng" dirty="0" smtClean="0">
                <a:effectLst/>
              </a:rPr>
            </a:br>
            <a:endParaRPr lang="ru-RU" sz="4000" dirty="0"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sz="4000" b="1" u="sng" dirty="0" smtClean="0">
                <a:effectLst/>
              </a:rPr>
              <a:t>Происхождение соли на Земле</a:t>
            </a:r>
            <a:br>
              <a:rPr lang="ru-RU" sz="4000" b="1" u="sng" dirty="0" smtClean="0">
                <a:effectLst/>
              </a:rPr>
            </a:br>
            <a:endParaRPr lang="ru-RU" sz="4000" dirty="0"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00496" y="1785926"/>
            <a:ext cx="464347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400" b="1" dirty="0" smtClean="0">
                <a:solidFill>
                  <a:srgbClr val="6600CC"/>
                </a:solidFill>
              </a:rPr>
              <a:t>Пермского моря</a:t>
            </a:r>
            <a:r>
              <a:rPr lang="ru-RU" sz="1400" dirty="0" smtClean="0">
                <a:solidFill>
                  <a:srgbClr val="6600CC"/>
                </a:solidFill>
              </a:rPr>
              <a:t> нет на географических картах, потому что существовало оно в древности, где-то 285 млн. лет тому назад. Это была эпоха Пермского периода. В то время море простиралось на </a:t>
            </a:r>
            <a:r>
              <a:rPr lang="ru-RU" sz="1400" b="1" dirty="0" smtClean="0">
                <a:solidFill>
                  <a:srgbClr val="6600CC"/>
                </a:solidFill>
              </a:rPr>
              <a:t>Русской равнине</a:t>
            </a:r>
            <a:r>
              <a:rPr lang="ru-RU" sz="1400" dirty="0" smtClean="0">
                <a:solidFill>
                  <a:srgbClr val="6600CC"/>
                </a:solidFill>
              </a:rPr>
              <a:t> от Уральских гор и до Кавказа. На берегах Пермского моря было много растительности того периода. В зарослях проживали древние земноводные, котилозавры и зверозубые ящеры. Со временем климат стал суше, и море обмелело, а затем и вовсе исчезло. Хотя следы его существования остались - это залежи минералов, нефть и газ.</a:t>
            </a:r>
            <a:endParaRPr lang="ru-RU" sz="1400" dirty="0">
              <a:solidFill>
                <a:srgbClr val="6600CC"/>
              </a:solidFill>
            </a:endParaRPr>
          </a:p>
        </p:txBody>
      </p:sp>
      <p:pic>
        <p:nvPicPr>
          <p:cNvPr id="22530" name="Picture 2" descr="Пермское море - разгадка древности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4032412"/>
            <a:ext cx="3878164" cy="2611297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532" name="Picture 4" descr="https://gulaytour.ru/wp-content/uploads/2018/03/iIOJXIXLI-1024x8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857364"/>
            <a:ext cx="3143272" cy="2477168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85720" y="4572008"/>
            <a:ext cx="421484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/>
            <a:r>
              <a:rPr lang="ru-RU" sz="1400" dirty="0" smtClean="0">
                <a:solidFill>
                  <a:srgbClr val="6600CC"/>
                </a:solidFill>
              </a:rPr>
              <a:t>Благодаря Пермскому морю в </a:t>
            </a:r>
            <a:r>
              <a:rPr lang="ru-RU" sz="1400" b="1" dirty="0" smtClean="0">
                <a:solidFill>
                  <a:srgbClr val="6600CC"/>
                </a:solidFill>
              </a:rPr>
              <a:t>городе Соликамске</a:t>
            </a:r>
            <a:r>
              <a:rPr lang="ru-RU" sz="1400" dirty="0" smtClean="0">
                <a:solidFill>
                  <a:srgbClr val="6600CC"/>
                </a:solidFill>
              </a:rPr>
              <a:t> находятся огромные соляные месторождения, которые насчитывают 3,5 млн. тонн калийных солей. Еще в 1430 г. был основан этот город, где занимались соледобычей. </a:t>
            </a:r>
            <a:endParaRPr lang="ru-RU" sz="1400" dirty="0">
              <a:solidFill>
                <a:srgbClr val="6600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28596" y="3286124"/>
            <a:ext cx="4067204" cy="2840039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110000"/>
              </a:lnSpc>
              <a:buNone/>
            </a:pPr>
            <a:r>
              <a:rPr lang="ru-RU" sz="1400" dirty="0" smtClean="0">
                <a:solidFill>
                  <a:srgbClr val="6600CC"/>
                </a:solidFill>
              </a:rPr>
              <a:t>Одной из самых величественных природных «лабораторий» является залив Каспийского моря — Кара-Богаз-Гол (Туркмения). Этот залив отделен от моря длинной косой, и только, узенький пролив еще соединяет его с морем. Ни одна река не впадает в </a:t>
            </a:r>
            <a:r>
              <a:rPr lang="ru-RU" sz="1400" dirty="0" err="1" smtClean="0">
                <a:solidFill>
                  <a:srgbClr val="6600CC"/>
                </a:solidFill>
              </a:rPr>
              <a:t>Кара-Богаз</a:t>
            </a:r>
            <a:r>
              <a:rPr lang="ru-RU" sz="1400" dirty="0" smtClean="0">
                <a:solidFill>
                  <a:srgbClr val="6600CC"/>
                </a:solidFill>
              </a:rPr>
              <a:t>. Кругом лежит безводная степь. Сухой степной ветер и палящее солнце быстро испаряют воды, и если бы в залив не притекала вода из моря, то </a:t>
            </a:r>
            <a:r>
              <a:rPr lang="ru-RU" sz="1400" dirty="0" err="1" smtClean="0">
                <a:solidFill>
                  <a:srgbClr val="6600CC"/>
                </a:solidFill>
              </a:rPr>
              <a:t>Кара-Богаз</a:t>
            </a:r>
            <a:r>
              <a:rPr lang="ru-RU" sz="1400" dirty="0" smtClean="0">
                <a:solidFill>
                  <a:srgbClr val="6600CC"/>
                </a:solidFill>
              </a:rPr>
              <a:t> давно бы высох. Вода его не похожа на обычную морскую воду. Это густой соляной раствор, в котором концентрация солей в двадцать четыре раза больше, чем в Каспийском море</a:t>
            </a:r>
            <a:endParaRPr lang="ru-RU" sz="1400" dirty="0">
              <a:solidFill>
                <a:srgbClr val="6600CC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572000" y="3429000"/>
            <a:ext cx="442915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sz="1400" dirty="0" smtClean="0">
                <a:solidFill>
                  <a:srgbClr val="6600CC"/>
                </a:solidFill>
              </a:rPr>
              <a:t>        Уникальнейшее соленое озеро Баскунчак находится Ахтубинском районе, ближайшие поселки - Нижний Баскунчак и Верхний Баскунчак. Озеро Баскунчак фактически представляет собой естественное природное углубление, расположенное сверху на большой соляной горе. Сама гора уходит в глубину земли на тысячи метров. Озеро является местом добычи 80% поваренной соли России, а это составляет от 1,5 до 5 млн. тонн соли за 1 год. Соль вывозится по железной дороге, специально для этого построенной.</a:t>
            </a:r>
            <a:endParaRPr lang="ru-RU" sz="1400" dirty="0">
              <a:solidFill>
                <a:srgbClr val="6600CC"/>
              </a:solidFill>
            </a:endParaRPr>
          </a:p>
        </p:txBody>
      </p:sp>
      <p:pic>
        <p:nvPicPr>
          <p:cNvPr id="6" name="Picture 2" descr="Озеро Баскунчак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357166"/>
            <a:ext cx="3909880" cy="285752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5602" name="Picture 2" descr="https://www.rutraveller.ru/icache/place/1/344/090/134490_603x35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357166"/>
            <a:ext cx="4497907" cy="2857520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sz="4000" b="1" u="sng" dirty="0" smtClean="0">
                <a:effectLst/>
              </a:rPr>
              <a:t>Добыча соли</a:t>
            </a:r>
            <a:br>
              <a:rPr lang="ru-RU" sz="4000" b="1" u="sng" dirty="0" smtClean="0">
                <a:effectLst/>
              </a:rPr>
            </a:br>
            <a:endParaRPr lang="ru-RU" sz="4000" dirty="0">
              <a:effectLst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428992" y="1928802"/>
            <a:ext cx="535781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Times New Roman" pitchFamily="18" charset="0"/>
              </a:rPr>
              <a:t>Первые разработки каменной соли в России были начаты в Илецкой Защите. О «соляной залежи на реке Илецке» упоминается в старинном русском географическом сочинении: «Книга. Большому Чертежу» — написанном в 1672 году.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Первую шахту для подземной добычи соли построили в Илецкой Защите в 1889 году.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cs typeface="Arial" pitchFamily="34" charset="0"/>
            </a:endParaRPr>
          </a:p>
        </p:txBody>
      </p:sp>
      <p:pic>
        <p:nvPicPr>
          <p:cNvPr id="26627" name="Picture 3" descr="соляные шахт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357563"/>
            <a:ext cx="4406040" cy="2928958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u="sng" dirty="0" smtClean="0">
                <a:effectLst/>
              </a:rPr>
              <a:t>Строгановы - соляные короли и меценаты</a:t>
            </a:r>
            <a:endParaRPr lang="ru-RU" sz="3200" u="sng" dirty="0">
              <a:effectLst/>
            </a:endParaRPr>
          </a:p>
        </p:txBody>
      </p:sp>
      <p:pic>
        <p:nvPicPr>
          <p:cNvPr id="27650" name="Picture 2" descr="http://www.umpro.ru/common/upload/Image/6_stroganov_a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31" y="3429000"/>
            <a:ext cx="2352679" cy="309563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1928802"/>
            <a:ext cx="321471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solidFill>
                  <a:srgbClr val="6600CC"/>
                </a:solidFill>
              </a:rPr>
              <a:t>В России еще в 16 веке известные русские предприниматели Строгановы самые большие доходы получали от добычи соли. Строгановы были самыми крупными солеварами. И жили они в Пермском крае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7652" name="Picture 4" descr="http://russkievesti.ru/assets/images/resources/10481/kak-v-starinu-sol-dobyivali-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857364"/>
            <a:ext cx="3612689" cy="2214578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7654" name="Picture 6" descr="http://s1.fotokto.ru/photo/full/82/82007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2401" y="4143380"/>
            <a:ext cx="3525879" cy="2357454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2786050" y="5429264"/>
            <a:ext cx="250033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Lucida Sans Unicode" pitchFamily="34" charset="0"/>
                <a:cs typeface="Times New Roman" pitchFamily="18" charset="0"/>
              </a:rPr>
              <a:t>«Пермяк – соленые уши» входит в десятку самых странных памятников России.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312104"/>
          </a:xfrm>
        </p:spPr>
        <p:txBody>
          <a:bodyPr>
            <a:normAutofit fontScale="90000"/>
          </a:bodyPr>
          <a:lstStyle/>
          <a:p>
            <a:pPr lvl="0"/>
            <a:r>
              <a:rPr lang="ru-RU" sz="3600" b="1" u="sng" dirty="0" smtClean="0">
                <a:solidFill>
                  <a:srgbClr val="002060"/>
                </a:solidFill>
                <a:effectLst/>
              </a:rPr>
              <a:t>Виды пищевой соли</a:t>
            </a:r>
            <a:br>
              <a:rPr lang="ru-RU" sz="3600" b="1" u="sng" dirty="0" smtClean="0">
                <a:solidFill>
                  <a:srgbClr val="002060"/>
                </a:solidFill>
                <a:effectLst/>
              </a:rPr>
            </a:br>
            <a:r>
              <a:rPr lang="ru-RU" sz="1600" b="1" dirty="0" smtClean="0">
                <a:solidFill>
                  <a:srgbClr val="6600CC"/>
                </a:solidFill>
                <a:effectLst/>
                <a:ea typeface="Times New Roman" pitchFamily="18" charset="0"/>
                <a:cs typeface="Times New Roman" pitchFamily="18" charset="0"/>
              </a:rPr>
              <a:t>Данные виды соли являются самыми основными. </a:t>
            </a:r>
            <a:br>
              <a:rPr lang="ru-RU" sz="1600" b="1" dirty="0" smtClean="0">
                <a:solidFill>
                  <a:srgbClr val="6600CC"/>
                </a:solidFill>
                <a:effectLst/>
                <a:ea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6600CC"/>
                </a:solidFill>
                <a:effectLst/>
                <a:ea typeface="Times New Roman" pitchFamily="18" charset="0"/>
                <a:cs typeface="Times New Roman" pitchFamily="18" charset="0"/>
              </a:rPr>
              <a:t>Все три разновидности отличаются по способу добычи и очистки.</a:t>
            </a:r>
            <a:r>
              <a:rPr lang="ru-RU" sz="1600" b="1" dirty="0" smtClean="0">
                <a:solidFill>
                  <a:srgbClr val="6600CC"/>
                </a:solidFill>
                <a:effectLst/>
                <a:cs typeface="Arial" pitchFamily="34" charset="0"/>
              </a:rPr>
              <a:t/>
            </a:r>
            <a:br>
              <a:rPr lang="ru-RU" sz="1600" b="1" dirty="0" smtClean="0">
                <a:solidFill>
                  <a:srgbClr val="6600CC"/>
                </a:solidFill>
                <a:effectLst/>
                <a:cs typeface="Arial" pitchFamily="34" charset="0"/>
              </a:rPr>
            </a:br>
            <a:endParaRPr lang="ru-RU" sz="1600" dirty="0"/>
          </a:p>
        </p:txBody>
      </p:sp>
      <p:sp>
        <p:nvSpPr>
          <p:cNvPr id="3" name="Oval 2"/>
          <p:cNvSpPr>
            <a:spLocks noChangeArrowheads="1"/>
          </p:cNvSpPr>
          <p:nvPr/>
        </p:nvSpPr>
        <p:spPr bwMode="gray">
          <a:xfrm>
            <a:off x="2355850" y="2790363"/>
            <a:ext cx="2743200" cy="2743200"/>
          </a:xfrm>
          <a:prstGeom prst="ellipse">
            <a:avLst/>
          </a:prstGeom>
          <a:solidFill>
            <a:schemeClr val="bg1">
              <a:alpha val="8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Oval 3"/>
          <p:cNvSpPr>
            <a:spLocks noChangeArrowheads="1"/>
          </p:cNvSpPr>
          <p:nvPr/>
        </p:nvSpPr>
        <p:spPr bwMode="gray">
          <a:xfrm>
            <a:off x="3498850" y="3304713"/>
            <a:ext cx="1619250" cy="1619250"/>
          </a:xfrm>
          <a:prstGeom prst="ellipse">
            <a:avLst/>
          </a:prstGeom>
          <a:solidFill>
            <a:srgbClr val="DCDCDC">
              <a:alpha val="50000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gray">
          <a:xfrm flipV="1">
            <a:off x="4000496" y="4500570"/>
            <a:ext cx="428628" cy="57150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gray">
          <a:xfrm>
            <a:off x="4071934" y="3429000"/>
            <a:ext cx="500066" cy="57150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gray">
          <a:xfrm flipH="1" flipV="1">
            <a:off x="4929190" y="4357694"/>
            <a:ext cx="571504" cy="85725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gray">
          <a:xfrm flipV="1">
            <a:off x="4929190" y="3357562"/>
            <a:ext cx="344492" cy="57580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gray">
          <a:xfrm>
            <a:off x="4137025" y="3695238"/>
            <a:ext cx="895350" cy="895350"/>
          </a:xfrm>
          <a:prstGeom prst="ellipse">
            <a:avLst/>
          </a:prstGeom>
          <a:solidFill>
            <a:srgbClr val="C0C0C0">
              <a:alpha val="50000"/>
            </a:srgbClr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2928926" y="2571744"/>
            <a:ext cx="1285884" cy="1500198"/>
            <a:chOff x="2064" y="1008"/>
            <a:chExt cx="722" cy="872"/>
          </a:xfrm>
        </p:grpSpPr>
        <p:sp>
          <p:nvSpPr>
            <p:cNvPr id="12" name="Oval 12"/>
            <p:cNvSpPr>
              <a:spLocks noChangeArrowheads="1"/>
            </p:cNvSpPr>
            <p:nvPr/>
          </p:nvSpPr>
          <p:spPr bwMode="gray">
            <a:xfrm>
              <a:off x="2064" y="1008"/>
              <a:ext cx="722" cy="727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" name="Group 13"/>
            <p:cNvGrpSpPr>
              <a:grpSpLocks/>
            </p:cNvGrpSpPr>
            <p:nvPr/>
          </p:nvGrpSpPr>
          <p:grpSpPr bwMode="auto">
            <a:xfrm>
              <a:off x="2086" y="1031"/>
              <a:ext cx="680" cy="849"/>
              <a:chOff x="3975" y="1593"/>
              <a:chExt cx="931" cy="1163"/>
            </a:xfrm>
          </p:grpSpPr>
          <p:pic>
            <p:nvPicPr>
              <p:cNvPr id="26" name="Picture 14" descr="circuler_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gray">
              <a:xfrm>
                <a:off x="3978" y="1593"/>
                <a:ext cx="925" cy="935"/>
              </a:xfrm>
              <a:prstGeom prst="rect">
                <a:avLst/>
              </a:prstGeom>
              <a:noFill/>
            </p:spPr>
          </p:pic>
          <p:sp>
            <p:nvSpPr>
              <p:cNvPr id="27" name="Oval 15"/>
              <p:cNvSpPr>
                <a:spLocks noChangeArrowheads="1"/>
              </p:cNvSpPr>
              <p:nvPr/>
            </p:nvSpPr>
            <p:spPr bwMode="gray">
              <a:xfrm>
                <a:off x="3975" y="1593"/>
                <a:ext cx="931" cy="937"/>
              </a:xfrm>
              <a:prstGeom prst="ellipse">
                <a:avLst/>
              </a:prstGeom>
              <a:solidFill>
                <a:schemeClr val="tx2">
                  <a:alpha val="50000"/>
                </a:scheme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28" name="Picture 16" descr="light_shadow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t="14285"/>
              <a:stretch>
                <a:fillRect/>
              </a:stretch>
            </p:blipFill>
            <p:spPr bwMode="gray">
              <a:xfrm>
                <a:off x="3984" y="1632"/>
                <a:ext cx="682" cy="585"/>
              </a:xfrm>
              <a:prstGeom prst="rect">
                <a:avLst/>
              </a:prstGeom>
              <a:noFill/>
            </p:spPr>
          </p:pic>
          <p:grpSp>
            <p:nvGrpSpPr>
              <p:cNvPr id="14" name="Group 17"/>
              <p:cNvGrpSpPr>
                <a:grpSpLocks/>
              </p:cNvGrpSpPr>
              <p:nvPr/>
            </p:nvGrpSpPr>
            <p:grpSpPr bwMode="auto"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16" name="Group 18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36" name="AutoShape 19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37" name="AutoShape 20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38" name="AutoShape 21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39" name="AutoShape 22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7" name="Group 23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32" name="AutoShape 24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33" name="AutoShape 25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34" name="AutoShape 26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35" name="AutoShape 27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29" name="Group 28"/>
            <p:cNvGrpSpPr>
              <a:grpSpLocks/>
            </p:cNvGrpSpPr>
            <p:nvPr/>
          </p:nvGrpSpPr>
          <p:grpSpPr bwMode="auto">
            <a:xfrm rot="-3733502" flipH="1" flipV="1">
              <a:off x="2362" y="1505"/>
              <a:ext cx="527" cy="128"/>
              <a:chOff x="2532" y="1051"/>
              <a:chExt cx="893" cy="246"/>
            </a:xfrm>
          </p:grpSpPr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22" name="AutoShape 30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3" name="AutoShape 31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4" name="AutoShape 32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5" name="AutoShape 33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1" name="Group 34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8" name="AutoShape 35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9" name="AutoShape 36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0" name="AutoShape 37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1" name="AutoShape 38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5" name="Rectangle 39"/>
            <p:cNvSpPr>
              <a:spLocks noChangeArrowheads="1"/>
            </p:cNvSpPr>
            <p:nvPr/>
          </p:nvSpPr>
          <p:spPr bwMode="gray">
            <a:xfrm>
              <a:off x="2143" y="1263"/>
              <a:ext cx="608" cy="19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  <a:flatTx/>
            </a:bodyPr>
            <a:lstStyle/>
            <a:p>
              <a:pPr algn="ctr"/>
              <a:r>
                <a:rPr lang="ru-RU" sz="1400" b="1" dirty="0" smtClean="0">
                  <a:solidFill>
                    <a:srgbClr val="000000"/>
                  </a:solidFill>
                </a:rPr>
                <a:t>Каменная</a:t>
              </a:r>
              <a:endParaRPr lang="en-US" sz="14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40" name="Group 40"/>
          <p:cNvGrpSpPr>
            <a:grpSpLocks/>
          </p:cNvGrpSpPr>
          <p:nvPr/>
        </p:nvGrpSpPr>
        <p:grpSpPr bwMode="auto">
          <a:xfrm>
            <a:off x="2928926" y="4714884"/>
            <a:ext cx="1285884" cy="1500198"/>
            <a:chOff x="2064" y="1008"/>
            <a:chExt cx="722" cy="872"/>
          </a:xfrm>
        </p:grpSpPr>
        <p:sp>
          <p:nvSpPr>
            <p:cNvPr id="41" name="Oval 41"/>
            <p:cNvSpPr>
              <a:spLocks noChangeArrowheads="1"/>
            </p:cNvSpPr>
            <p:nvPr/>
          </p:nvSpPr>
          <p:spPr bwMode="gray">
            <a:xfrm>
              <a:off x="2064" y="1008"/>
              <a:ext cx="722" cy="727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42" name="Group 42"/>
            <p:cNvGrpSpPr>
              <a:grpSpLocks/>
            </p:cNvGrpSpPr>
            <p:nvPr/>
          </p:nvGrpSpPr>
          <p:grpSpPr bwMode="auto">
            <a:xfrm>
              <a:off x="2086" y="1031"/>
              <a:ext cx="680" cy="849"/>
              <a:chOff x="3975" y="1593"/>
              <a:chExt cx="931" cy="1163"/>
            </a:xfrm>
          </p:grpSpPr>
          <p:pic>
            <p:nvPicPr>
              <p:cNvPr id="55" name="Picture 43" descr="circuler_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gray">
              <a:xfrm>
                <a:off x="3975" y="1593"/>
                <a:ext cx="925" cy="935"/>
              </a:xfrm>
              <a:prstGeom prst="rect">
                <a:avLst/>
              </a:prstGeom>
              <a:noFill/>
            </p:spPr>
          </p:pic>
          <p:sp>
            <p:nvSpPr>
              <p:cNvPr id="56" name="Oval 44"/>
              <p:cNvSpPr>
                <a:spLocks noChangeArrowheads="1"/>
              </p:cNvSpPr>
              <p:nvPr/>
            </p:nvSpPr>
            <p:spPr bwMode="gray">
              <a:xfrm>
                <a:off x="3975" y="1593"/>
                <a:ext cx="931" cy="937"/>
              </a:xfrm>
              <a:prstGeom prst="ellipse">
                <a:avLst/>
              </a:prstGeom>
              <a:solidFill>
                <a:schemeClr val="accent2">
                  <a:alpha val="50000"/>
                </a:scheme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57" name="Picture 45" descr="light_shadow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t="14285"/>
              <a:stretch>
                <a:fillRect/>
              </a:stretch>
            </p:blipFill>
            <p:spPr bwMode="gray">
              <a:xfrm>
                <a:off x="3984" y="1632"/>
                <a:ext cx="682" cy="585"/>
              </a:xfrm>
              <a:prstGeom prst="rect">
                <a:avLst/>
              </a:prstGeom>
              <a:noFill/>
            </p:spPr>
          </p:pic>
          <p:grpSp>
            <p:nvGrpSpPr>
              <p:cNvPr id="43" name="Group 46"/>
              <p:cNvGrpSpPr>
                <a:grpSpLocks/>
              </p:cNvGrpSpPr>
              <p:nvPr/>
            </p:nvGrpSpPr>
            <p:grpSpPr bwMode="auto"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45" name="Group 47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65" name="AutoShape 48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6" name="AutoShape 49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7" name="AutoShape 50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8" name="AutoShape 51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46" name="Group 52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61" name="AutoShape 53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2" name="AutoShape 54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3" name="AutoShape 55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64" name="AutoShape 56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58" name="Group 57"/>
            <p:cNvGrpSpPr>
              <a:grpSpLocks/>
            </p:cNvGrpSpPr>
            <p:nvPr/>
          </p:nvGrpSpPr>
          <p:grpSpPr bwMode="auto">
            <a:xfrm rot="-3733502" flipH="1" flipV="1">
              <a:off x="2362" y="1505"/>
              <a:ext cx="527" cy="128"/>
              <a:chOff x="2532" y="1051"/>
              <a:chExt cx="893" cy="246"/>
            </a:xfrm>
          </p:grpSpPr>
          <p:grpSp>
            <p:nvGrpSpPr>
              <p:cNvPr id="59" name="Group 58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51" name="AutoShape 59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2" name="AutoShape 60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3" name="AutoShape 61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4" name="AutoShape 62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60" name="Group 63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47" name="AutoShape 64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8" name="AutoShape 65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9" name="AutoShape 66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0" name="AutoShape 67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44" name="Rectangle 68"/>
            <p:cNvSpPr>
              <a:spLocks noChangeArrowheads="1"/>
            </p:cNvSpPr>
            <p:nvPr/>
          </p:nvSpPr>
          <p:spPr bwMode="gray">
            <a:xfrm>
              <a:off x="2136" y="1283"/>
              <a:ext cx="586" cy="19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  <a:flatTx/>
            </a:bodyPr>
            <a:lstStyle/>
            <a:p>
              <a:pPr algn="ctr"/>
              <a:r>
                <a:rPr lang="ru-RU" sz="1400" b="1" dirty="0" smtClean="0">
                  <a:solidFill>
                    <a:srgbClr val="000000"/>
                  </a:solidFill>
                </a:rPr>
                <a:t>Садочная</a:t>
              </a:r>
              <a:endParaRPr lang="en-US" sz="14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69" name="Group 69"/>
          <p:cNvGrpSpPr>
            <a:grpSpLocks/>
          </p:cNvGrpSpPr>
          <p:nvPr/>
        </p:nvGrpSpPr>
        <p:grpSpPr bwMode="auto">
          <a:xfrm>
            <a:off x="5214942" y="4929198"/>
            <a:ext cx="1500198" cy="1571636"/>
            <a:chOff x="2026" y="1008"/>
            <a:chExt cx="830" cy="872"/>
          </a:xfrm>
        </p:grpSpPr>
        <p:sp>
          <p:nvSpPr>
            <p:cNvPr id="70" name="Oval 70"/>
            <p:cNvSpPr>
              <a:spLocks noChangeArrowheads="1"/>
            </p:cNvSpPr>
            <p:nvPr/>
          </p:nvSpPr>
          <p:spPr bwMode="gray">
            <a:xfrm>
              <a:off x="2064" y="1008"/>
              <a:ext cx="722" cy="727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1" name="Group 71"/>
            <p:cNvGrpSpPr>
              <a:grpSpLocks/>
            </p:cNvGrpSpPr>
            <p:nvPr/>
          </p:nvGrpSpPr>
          <p:grpSpPr bwMode="auto">
            <a:xfrm>
              <a:off x="2086" y="1031"/>
              <a:ext cx="680" cy="849"/>
              <a:chOff x="3975" y="1593"/>
              <a:chExt cx="931" cy="1163"/>
            </a:xfrm>
          </p:grpSpPr>
          <p:pic>
            <p:nvPicPr>
              <p:cNvPr id="84" name="Picture 72" descr="circuler_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gray">
              <a:xfrm>
                <a:off x="3975" y="1593"/>
                <a:ext cx="925" cy="935"/>
              </a:xfrm>
              <a:prstGeom prst="rect">
                <a:avLst/>
              </a:prstGeom>
              <a:noFill/>
            </p:spPr>
          </p:pic>
          <p:sp>
            <p:nvSpPr>
              <p:cNvPr id="85" name="Oval 73"/>
              <p:cNvSpPr>
                <a:spLocks noChangeArrowheads="1"/>
              </p:cNvSpPr>
              <p:nvPr/>
            </p:nvSpPr>
            <p:spPr bwMode="gray">
              <a:xfrm>
                <a:off x="3975" y="1593"/>
                <a:ext cx="931" cy="937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86" name="Picture 74" descr="light_shadow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t="14285"/>
              <a:stretch>
                <a:fillRect/>
              </a:stretch>
            </p:blipFill>
            <p:spPr bwMode="gray">
              <a:xfrm>
                <a:off x="4193" y="1634"/>
                <a:ext cx="682" cy="585"/>
              </a:xfrm>
              <a:prstGeom prst="rect">
                <a:avLst/>
              </a:prstGeom>
              <a:noFill/>
            </p:spPr>
          </p:pic>
          <p:grpSp>
            <p:nvGrpSpPr>
              <p:cNvPr id="72" name="Group 75"/>
              <p:cNvGrpSpPr>
                <a:grpSpLocks/>
              </p:cNvGrpSpPr>
              <p:nvPr/>
            </p:nvGrpSpPr>
            <p:grpSpPr bwMode="auto"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74" name="Group 76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94" name="AutoShape 77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95" name="AutoShape 78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96" name="AutoShape 79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97" name="AutoShape 80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75" name="Group 81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90" name="AutoShape 82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91" name="AutoShape 83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92" name="AutoShape 84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93" name="AutoShape 85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87" name="Group 86"/>
            <p:cNvGrpSpPr>
              <a:grpSpLocks/>
            </p:cNvGrpSpPr>
            <p:nvPr/>
          </p:nvGrpSpPr>
          <p:grpSpPr bwMode="auto">
            <a:xfrm rot="-3733502" flipH="1" flipV="1">
              <a:off x="2362" y="1505"/>
              <a:ext cx="527" cy="128"/>
              <a:chOff x="2532" y="1051"/>
              <a:chExt cx="893" cy="246"/>
            </a:xfrm>
          </p:grpSpPr>
          <p:grpSp>
            <p:nvGrpSpPr>
              <p:cNvPr id="88" name="Group 87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80" name="AutoShape 88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1" name="AutoShape 89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2" name="AutoShape 90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3" name="AutoShape 91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89" name="Group 92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76" name="AutoShape 93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77" name="AutoShape 94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78" name="AutoShape 95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79" name="AutoShape 96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73" name="Rectangle 97"/>
            <p:cNvSpPr>
              <a:spLocks noChangeArrowheads="1"/>
            </p:cNvSpPr>
            <p:nvPr/>
          </p:nvSpPr>
          <p:spPr bwMode="gray">
            <a:xfrm>
              <a:off x="2026" y="1246"/>
              <a:ext cx="830" cy="19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  <a:flatTx/>
            </a:bodyPr>
            <a:lstStyle/>
            <a:p>
              <a:pPr algn="ctr"/>
              <a:r>
                <a:rPr lang="ru-RU" sz="1400" b="1" dirty="0" smtClean="0">
                  <a:solidFill>
                    <a:srgbClr val="000000"/>
                  </a:solidFill>
                </a:rPr>
                <a:t>Самосадочная</a:t>
              </a:r>
              <a:endParaRPr lang="en-US" sz="14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27" name="Group 127"/>
          <p:cNvGrpSpPr>
            <a:grpSpLocks/>
          </p:cNvGrpSpPr>
          <p:nvPr/>
        </p:nvGrpSpPr>
        <p:grpSpPr bwMode="auto">
          <a:xfrm>
            <a:off x="5143504" y="2500306"/>
            <a:ext cx="1285884" cy="1495888"/>
            <a:chOff x="2050" y="1008"/>
            <a:chExt cx="736" cy="872"/>
          </a:xfrm>
        </p:grpSpPr>
        <p:sp>
          <p:nvSpPr>
            <p:cNvPr id="128" name="Oval 128"/>
            <p:cNvSpPr>
              <a:spLocks noChangeArrowheads="1"/>
            </p:cNvSpPr>
            <p:nvPr/>
          </p:nvSpPr>
          <p:spPr bwMode="gray">
            <a:xfrm>
              <a:off x="2064" y="1008"/>
              <a:ext cx="722" cy="727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29" name="Group 129"/>
            <p:cNvGrpSpPr>
              <a:grpSpLocks/>
            </p:cNvGrpSpPr>
            <p:nvPr/>
          </p:nvGrpSpPr>
          <p:grpSpPr bwMode="auto">
            <a:xfrm>
              <a:off x="2086" y="1031"/>
              <a:ext cx="680" cy="849"/>
              <a:chOff x="3975" y="1593"/>
              <a:chExt cx="931" cy="1163"/>
            </a:xfrm>
          </p:grpSpPr>
          <p:pic>
            <p:nvPicPr>
              <p:cNvPr id="142" name="Picture 130" descr="circuler_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gray">
              <a:xfrm>
                <a:off x="3975" y="1593"/>
                <a:ext cx="925" cy="935"/>
              </a:xfrm>
              <a:prstGeom prst="rect">
                <a:avLst/>
              </a:prstGeom>
              <a:noFill/>
            </p:spPr>
          </p:pic>
          <p:sp>
            <p:nvSpPr>
              <p:cNvPr id="143" name="Oval 131"/>
              <p:cNvSpPr>
                <a:spLocks noChangeArrowheads="1"/>
              </p:cNvSpPr>
              <p:nvPr/>
            </p:nvSpPr>
            <p:spPr bwMode="gray">
              <a:xfrm>
                <a:off x="3975" y="1593"/>
                <a:ext cx="931" cy="937"/>
              </a:xfrm>
              <a:prstGeom prst="ellipse">
                <a:avLst/>
              </a:prstGeom>
              <a:solidFill>
                <a:schemeClr val="folHlink">
                  <a:alpha val="50000"/>
                </a:scheme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144" name="Picture 132" descr="light_shadow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t="14285"/>
              <a:stretch>
                <a:fillRect/>
              </a:stretch>
            </p:blipFill>
            <p:spPr bwMode="gray">
              <a:xfrm>
                <a:off x="3984" y="1632"/>
                <a:ext cx="682" cy="585"/>
              </a:xfrm>
              <a:prstGeom prst="rect">
                <a:avLst/>
              </a:prstGeom>
              <a:noFill/>
            </p:spPr>
          </p:pic>
          <p:grpSp>
            <p:nvGrpSpPr>
              <p:cNvPr id="130" name="Group 133"/>
              <p:cNvGrpSpPr>
                <a:grpSpLocks/>
              </p:cNvGrpSpPr>
              <p:nvPr/>
            </p:nvGrpSpPr>
            <p:grpSpPr bwMode="auto"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132" name="Group 134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152" name="AutoShape 135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53" name="AutoShape 136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54" name="AutoShape 137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55" name="AutoShape 138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3" name="Group 139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148" name="AutoShape 140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49" name="AutoShape 141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50" name="AutoShape 142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51" name="AutoShape 143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145" name="Group 144"/>
            <p:cNvGrpSpPr>
              <a:grpSpLocks/>
            </p:cNvGrpSpPr>
            <p:nvPr/>
          </p:nvGrpSpPr>
          <p:grpSpPr bwMode="auto">
            <a:xfrm rot="-3733502" flipH="1" flipV="1">
              <a:off x="2362" y="1505"/>
              <a:ext cx="527" cy="128"/>
              <a:chOff x="2532" y="1051"/>
              <a:chExt cx="893" cy="246"/>
            </a:xfrm>
          </p:grpSpPr>
          <p:grpSp>
            <p:nvGrpSpPr>
              <p:cNvPr id="146" name="Group 145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38" name="AutoShape 146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39" name="AutoShape 147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40" name="AutoShape 148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41" name="AutoShape 149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47" name="Group 150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34" name="AutoShape 151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35" name="AutoShape 152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36" name="AutoShape 153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37" name="AutoShape 154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31" name="Rectangle 155"/>
            <p:cNvSpPr>
              <a:spLocks noChangeArrowheads="1"/>
            </p:cNvSpPr>
            <p:nvPr/>
          </p:nvSpPr>
          <p:spPr bwMode="gray">
            <a:xfrm>
              <a:off x="2050" y="1244"/>
              <a:ext cx="722" cy="19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  <a:flatTx/>
            </a:bodyPr>
            <a:lstStyle/>
            <a:p>
              <a:pPr algn="ctr"/>
              <a:r>
                <a:rPr lang="ru-RU" sz="1400" b="1" dirty="0" smtClean="0">
                  <a:solidFill>
                    <a:srgbClr val="000000"/>
                  </a:solidFill>
                </a:rPr>
                <a:t>Выварочная</a:t>
              </a:r>
              <a:endParaRPr lang="en-US" sz="14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56" name="Group 156"/>
          <p:cNvGrpSpPr>
            <a:grpSpLocks/>
          </p:cNvGrpSpPr>
          <p:nvPr/>
        </p:nvGrpSpPr>
        <p:grpSpPr bwMode="auto">
          <a:xfrm flipH="1">
            <a:off x="4324350" y="3869862"/>
            <a:ext cx="819154" cy="773583"/>
            <a:chOff x="1944" y="1111"/>
            <a:chExt cx="204" cy="196"/>
          </a:xfrm>
        </p:grpSpPr>
        <p:pic>
          <p:nvPicPr>
            <p:cNvPr id="157" name="Picture 157" descr="circuler_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gray">
            <a:xfrm flipH="1">
              <a:off x="1961" y="1124"/>
              <a:ext cx="174" cy="172"/>
            </a:xfrm>
            <a:prstGeom prst="rect">
              <a:avLst/>
            </a:prstGeom>
            <a:noFill/>
          </p:spPr>
        </p:pic>
        <p:sp>
          <p:nvSpPr>
            <p:cNvPr id="158" name="Oval 158"/>
            <p:cNvSpPr>
              <a:spLocks noChangeArrowheads="1"/>
            </p:cNvSpPr>
            <p:nvPr/>
          </p:nvSpPr>
          <p:spPr bwMode="gray">
            <a:xfrm flipH="1">
              <a:off x="1962" y="1124"/>
              <a:ext cx="173" cy="172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>
                    <a:alpha val="50000"/>
                  </a:schemeClr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ru-RU" dirty="0" smtClean="0"/>
                <a:t>СОЛЬ</a:t>
              </a:r>
              <a:endParaRPr lang="ru-RU" dirty="0"/>
            </a:p>
          </p:txBody>
        </p:sp>
        <p:grpSp>
          <p:nvGrpSpPr>
            <p:cNvPr id="159" name="Group 159"/>
            <p:cNvGrpSpPr>
              <a:grpSpLocks/>
            </p:cNvGrpSpPr>
            <p:nvPr/>
          </p:nvGrpSpPr>
          <p:grpSpPr bwMode="auto">
            <a:xfrm rot="1297425" flipV="1">
              <a:off x="1971" y="1258"/>
              <a:ext cx="151" cy="37"/>
              <a:chOff x="2532" y="1051"/>
              <a:chExt cx="893" cy="246"/>
            </a:xfrm>
          </p:grpSpPr>
          <p:grpSp>
            <p:nvGrpSpPr>
              <p:cNvPr id="162" name="Group 160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68" name="AutoShape 161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69" name="AutoShape 162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70" name="AutoShape 163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71" name="AutoShape 164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63" name="Group 165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64" name="AutoShape 166"/>
                <p:cNvSpPr>
                  <a:spLocks noChangeArrowheads="1"/>
                </p:cNvSpPr>
                <p:nvPr/>
              </p:nvSpPr>
              <p:spPr bwMode="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65" name="AutoShape 167"/>
                <p:cNvSpPr>
                  <a:spLocks noChangeArrowheads="1"/>
                </p:cNvSpPr>
                <p:nvPr/>
              </p:nvSpPr>
              <p:spPr bwMode="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66" name="AutoShape 168"/>
                <p:cNvSpPr>
                  <a:spLocks noChangeArrowheads="1"/>
                </p:cNvSpPr>
                <p:nvPr/>
              </p:nvSpPr>
              <p:spPr bwMode="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67" name="AutoShape 169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60" name="Arc 170"/>
            <p:cNvSpPr>
              <a:spLocks/>
            </p:cNvSpPr>
            <p:nvPr/>
          </p:nvSpPr>
          <p:spPr bwMode="gray">
            <a:xfrm rot="25447716">
              <a:off x="1948" y="1107"/>
              <a:ext cx="196" cy="20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603 w 43200"/>
                <a:gd name="T1" fmla="*/ 33545 h 43155"/>
                <a:gd name="T2" fmla="*/ 22996 w 43200"/>
                <a:gd name="T3" fmla="*/ 43155 h 43155"/>
                <a:gd name="T4" fmla="*/ 21600 w 43200"/>
                <a:gd name="T5" fmla="*/ 21600 h 43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155" fill="none" extrusionOk="0">
                  <a:moveTo>
                    <a:pt x="3603" y="33544"/>
                  </a:moveTo>
                  <a:cubicBezTo>
                    <a:pt x="1253" y="30004"/>
                    <a:pt x="0" y="2584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2987"/>
                    <a:pt x="34359" y="42418"/>
                    <a:pt x="22995" y="43154"/>
                  </a:cubicBezTo>
                </a:path>
                <a:path w="43200" h="43155" stroke="0" extrusionOk="0">
                  <a:moveTo>
                    <a:pt x="3603" y="33544"/>
                  </a:moveTo>
                  <a:cubicBezTo>
                    <a:pt x="1253" y="30004"/>
                    <a:pt x="0" y="2584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2987"/>
                    <a:pt x="34359" y="42418"/>
                    <a:pt x="22995" y="4315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ysDot"/>
              <a:round/>
              <a:headEnd/>
              <a:tailEnd type="triangl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61" name="Picture 171" descr="light_shadow1"/>
            <p:cNvPicPr>
              <a:picLocks noChangeAspect="1" noChangeArrowheads="1"/>
            </p:cNvPicPr>
            <p:nvPr/>
          </p:nvPicPr>
          <p:blipFill>
            <a:blip r:embed="rId5" cstate="print"/>
            <a:srcRect t="23740"/>
            <a:stretch>
              <a:fillRect/>
            </a:stretch>
          </p:blipFill>
          <p:spPr bwMode="gray">
            <a:xfrm rot="2569845" flipH="1">
              <a:off x="2015" y="1139"/>
              <a:ext cx="129" cy="84"/>
            </a:xfrm>
            <a:prstGeom prst="rect">
              <a:avLst/>
            </a:prstGeom>
            <a:noFill/>
          </p:spPr>
        </p:pic>
      </p:grpSp>
      <p:sp>
        <p:nvSpPr>
          <p:cNvPr id="172" name="AutoShape 172"/>
          <p:cNvSpPr>
            <a:spLocks/>
          </p:cNvSpPr>
          <p:nvPr/>
        </p:nvSpPr>
        <p:spPr bwMode="auto">
          <a:xfrm>
            <a:off x="7286644" y="2285992"/>
            <a:ext cx="1643074" cy="366712"/>
          </a:xfrm>
          <a:prstGeom prst="accentCallout2">
            <a:avLst>
              <a:gd name="adj1" fmla="val 31167"/>
              <a:gd name="adj2" fmla="val -5046"/>
              <a:gd name="adj3" fmla="val 31167"/>
              <a:gd name="adj4" fmla="val -38907"/>
              <a:gd name="adj5" fmla="val 118384"/>
              <a:gd name="adj6" fmla="val -62421"/>
            </a:avLst>
          </a:prstGeom>
          <a:noFill/>
          <a:ln w="9525">
            <a:solidFill>
              <a:schemeClr val="folHlink"/>
            </a:solidFill>
            <a:miter lim="800000"/>
            <a:headEnd/>
            <a:tailEnd type="diamond" w="med" len="med"/>
          </a:ln>
          <a:effectLst/>
        </p:spPr>
        <p:txBody>
          <a:bodyPr anchor="ctr"/>
          <a:lstStyle/>
          <a:p>
            <a:pPr indent="457200" algn="just" eaLnBrk="0" hangingPunct="0"/>
            <a:r>
              <a:rPr lang="ru-RU" sz="1200" b="1" dirty="0" smtClean="0"/>
              <a:t>Выварочная соль</a:t>
            </a:r>
            <a:r>
              <a:rPr lang="ru-RU" sz="1200" dirty="0" smtClean="0"/>
              <a:t> отличается белоснежным цветом и мелким размером. 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74" name="AutoShape 174"/>
          <p:cNvSpPr>
            <a:spLocks/>
          </p:cNvSpPr>
          <p:nvPr/>
        </p:nvSpPr>
        <p:spPr bwMode="auto">
          <a:xfrm>
            <a:off x="285720" y="1928802"/>
            <a:ext cx="1601772" cy="1571636"/>
          </a:xfrm>
          <a:prstGeom prst="accentCallout2">
            <a:avLst>
              <a:gd name="adj1" fmla="val 43796"/>
              <a:gd name="adj2" fmla="val 104782"/>
              <a:gd name="adj3" fmla="val 43796"/>
              <a:gd name="adj4" fmla="val 114843"/>
              <a:gd name="adj5" fmla="val 63362"/>
              <a:gd name="adj6" fmla="val 167546"/>
            </a:avLst>
          </a:prstGeom>
          <a:noFill/>
          <a:ln w="9525">
            <a:solidFill>
              <a:schemeClr val="tx2"/>
            </a:solidFill>
            <a:miter lim="800000"/>
            <a:headEnd/>
            <a:tailEnd type="diamond" w="med" len="med"/>
          </a:ln>
          <a:effectLst/>
        </p:spPr>
        <p:txBody>
          <a:bodyPr anchor="ctr"/>
          <a:lstStyle/>
          <a:p>
            <a:pPr indent="457200" algn="just" eaLnBrk="0" hangingPunct="0"/>
            <a:r>
              <a:rPr lang="en-US" sz="1200" dirty="0" smtClean="0">
                <a:solidFill>
                  <a:srgbClr val="000000"/>
                </a:solidFill>
              </a:rPr>
              <a:t> </a:t>
            </a:r>
            <a:r>
              <a:rPr lang="ru-RU" sz="1200" b="1" dirty="0" smtClean="0"/>
              <a:t>Каменная соль</a:t>
            </a:r>
            <a:r>
              <a:rPr lang="ru-RU" sz="1200" dirty="0" smtClean="0"/>
              <a:t> имеет серый окрас и крупный размер. Это измельченный галит. Удивительно, но это единственный в мире съедобный минерал.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75" name="AutoShape 175"/>
          <p:cNvSpPr>
            <a:spLocks/>
          </p:cNvSpPr>
          <p:nvPr/>
        </p:nvSpPr>
        <p:spPr bwMode="auto">
          <a:xfrm>
            <a:off x="142844" y="5143512"/>
            <a:ext cx="1593850" cy="434975"/>
          </a:xfrm>
          <a:prstGeom prst="accentCallout2">
            <a:avLst>
              <a:gd name="adj1" fmla="val 26278"/>
              <a:gd name="adj2" fmla="val 104782"/>
              <a:gd name="adj3" fmla="val 26278"/>
              <a:gd name="adj4" fmla="val 118926"/>
              <a:gd name="adj5" fmla="val -31803"/>
              <a:gd name="adj6" fmla="val 181009"/>
            </a:avLst>
          </a:prstGeom>
          <a:noFill/>
          <a:ln w="9525">
            <a:solidFill>
              <a:schemeClr val="accent2"/>
            </a:solidFill>
            <a:miter lim="800000"/>
            <a:headEnd/>
            <a:tailEnd type="diamond" w="med" len="med"/>
          </a:ln>
          <a:effectLst/>
        </p:spPr>
        <p:txBody>
          <a:bodyPr anchor="ctr"/>
          <a:lstStyle/>
          <a:p>
            <a:pPr indent="457200" algn="just" eaLnBrk="0" hangingPunct="0"/>
            <a:r>
              <a:rPr lang="en-US" sz="1200" dirty="0" smtClean="0">
                <a:solidFill>
                  <a:srgbClr val="000000"/>
                </a:solidFill>
              </a:rPr>
              <a:t> </a:t>
            </a:r>
            <a:r>
              <a:rPr lang="ru-RU" sz="1200" b="1" dirty="0" smtClean="0"/>
              <a:t>Садочная соль</a:t>
            </a:r>
            <a:r>
              <a:rPr lang="ru-RU" sz="1200" dirty="0" smtClean="0"/>
              <a:t> – вода из морей (океанская) из солевых озёр выпаривается в резервуарах (искусственно созданные бассейны, садки или природные каверны) — под действием солнечных лучей вода испаряется, а соль остаётся</a:t>
            </a:r>
            <a:r>
              <a:rPr lang="ru-RU" sz="1400" dirty="0" smtClean="0"/>
              <a:t>. 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79" name="AutoShape 172"/>
          <p:cNvSpPr>
            <a:spLocks/>
          </p:cNvSpPr>
          <p:nvPr/>
        </p:nvSpPr>
        <p:spPr bwMode="auto">
          <a:xfrm>
            <a:off x="7072330" y="4643446"/>
            <a:ext cx="1509712" cy="366712"/>
          </a:xfrm>
          <a:prstGeom prst="accentCallout2">
            <a:avLst>
              <a:gd name="adj1" fmla="val 31167"/>
              <a:gd name="adj2" fmla="val -5046"/>
              <a:gd name="adj3" fmla="val 31167"/>
              <a:gd name="adj4" fmla="val -38907"/>
              <a:gd name="adj5" fmla="val 106622"/>
              <a:gd name="adj6" fmla="val -53186"/>
            </a:avLst>
          </a:prstGeom>
          <a:noFill/>
          <a:ln w="9525">
            <a:solidFill>
              <a:schemeClr val="folHlink"/>
            </a:solidFill>
            <a:miter lim="800000"/>
            <a:headEnd/>
            <a:tailEnd type="diamond" w="med" len="med"/>
          </a:ln>
          <a:effectLst/>
        </p:spPr>
        <p:txBody>
          <a:bodyPr anchor="ctr"/>
          <a:lstStyle/>
          <a:p>
            <a:pPr indent="457200" algn="just" eaLnBrk="0" hangingPunct="0"/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80" name="Прямоугольник 179"/>
          <p:cNvSpPr/>
          <p:nvPr/>
        </p:nvSpPr>
        <p:spPr>
          <a:xfrm>
            <a:off x="7072330" y="4143380"/>
            <a:ext cx="17859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1200" b="1" dirty="0" smtClean="0"/>
              <a:t>Самосадочная соль</a:t>
            </a:r>
            <a:r>
              <a:rPr lang="ru-RU" sz="1200" dirty="0" smtClean="0"/>
              <a:t> – та, которая естественным образом оседает на дне солевых озёр, её просто черпают специальные комбайны.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66366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u="sng" dirty="0" smtClean="0">
                <a:effectLst/>
              </a:rPr>
              <a:t>Сорта пищевой соли</a:t>
            </a:r>
            <a:endParaRPr lang="ru-RU" sz="3200" dirty="0">
              <a:effectLst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00166" y="1928802"/>
          <a:ext cx="6436998" cy="4334707"/>
        </p:xfrm>
        <a:graphic>
          <a:graphicData uri="http://schemas.openxmlformats.org/drawingml/2006/table">
            <a:tbl>
              <a:tblPr/>
              <a:tblGrid>
                <a:gridCol w="2562010"/>
                <a:gridCol w="2798754"/>
                <a:gridCol w="1076234"/>
              </a:tblGrid>
              <a:tr h="2664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Сорт соли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Гранулометрический состав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Норма, %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Экстра </a:t>
                      </a:r>
                      <a:b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До 0,8 мм включ., не менее 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75,0 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291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 dirty="0">
                        <a:latin typeface="Calibri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Св. 0,8 до 1,2 мм включ., не более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25,0 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4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Высший и первый, помол N 0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До 0,8 мм включ., не менее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70,0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 dirty="0">
                        <a:latin typeface="Calibri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Св. 1,2 мм, не более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10,0 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Высший, первый и второй: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 dirty="0">
                        <a:latin typeface="Calibri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Calibri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4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помол N 1 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До 1,2 мм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включ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., не менее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85,0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Calibri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Св. 2,5 мм, не более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3,0 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03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помол N 2 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До 2,5 мм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включ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., не менее</a:t>
                      </a:r>
                      <a:b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90,0 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Calibri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Св. 4,0 мм, не более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5,0 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03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помол N 3 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До 4,0 мм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включ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., не менее</a:t>
                      </a:r>
                      <a:b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85,0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latin typeface="Calibri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Св. 4,0 мм, не более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15,0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990" marR="46990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u="sng" dirty="0" smtClean="0">
                <a:effectLst/>
              </a:rPr>
              <a:t>Экзотические виды соли</a:t>
            </a:r>
            <a:endParaRPr lang="ru-RU" sz="32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4143380"/>
            <a:ext cx="22471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err="1" smtClean="0">
                <a:solidFill>
                  <a:srgbClr val="6600CC"/>
                </a:solidFill>
              </a:rPr>
              <a:t>Розовая</a:t>
            </a:r>
            <a:r>
              <a:rPr lang="ru-RU" sz="1400" b="1" dirty="0" smtClean="0">
                <a:solidFill>
                  <a:srgbClr val="6600CC"/>
                </a:solidFill>
              </a:rPr>
              <a:t> гималайская соль</a:t>
            </a:r>
            <a:endParaRPr lang="ru-RU" sz="1400" b="1" dirty="0">
              <a:solidFill>
                <a:srgbClr val="6600C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5008" y="4071942"/>
            <a:ext cx="33610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err="1" smtClean="0">
                <a:solidFill>
                  <a:srgbClr val="6600CC"/>
                </a:solidFill>
              </a:rPr>
              <a:t>Fleur</a:t>
            </a:r>
            <a:r>
              <a:rPr lang="ru-RU" sz="1400" b="1" dirty="0" smtClean="0">
                <a:solidFill>
                  <a:srgbClr val="6600CC"/>
                </a:solidFill>
              </a:rPr>
              <a:t> </a:t>
            </a:r>
            <a:r>
              <a:rPr lang="ru-RU" sz="1400" b="1" dirty="0" err="1" smtClean="0">
                <a:solidFill>
                  <a:srgbClr val="6600CC"/>
                </a:solidFill>
              </a:rPr>
              <a:t>de</a:t>
            </a:r>
            <a:r>
              <a:rPr lang="ru-RU" sz="1400" b="1" dirty="0" smtClean="0">
                <a:solidFill>
                  <a:srgbClr val="6600CC"/>
                </a:solidFill>
              </a:rPr>
              <a:t> </a:t>
            </a:r>
            <a:r>
              <a:rPr lang="ru-RU" sz="1400" b="1" dirty="0" err="1" smtClean="0">
                <a:solidFill>
                  <a:srgbClr val="6600CC"/>
                </a:solidFill>
              </a:rPr>
              <a:t>Sol</a:t>
            </a:r>
            <a:r>
              <a:rPr lang="ru-RU" sz="1400" b="1" dirty="0" smtClean="0">
                <a:solidFill>
                  <a:srgbClr val="6600CC"/>
                </a:solidFill>
              </a:rPr>
              <a:t>  (самая дорогая соль в мире)</a:t>
            </a:r>
            <a:endParaRPr lang="ru-RU" sz="1400" b="1" dirty="0">
              <a:solidFill>
                <a:srgbClr val="6600CC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57620" y="3929066"/>
            <a:ext cx="13959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6600CC"/>
                </a:solidFill>
              </a:rPr>
              <a:t>Гавайская соль </a:t>
            </a:r>
            <a:endParaRPr lang="ru-RU" sz="1400" b="1" dirty="0">
              <a:solidFill>
                <a:srgbClr val="6600CC"/>
              </a:solidFill>
            </a:endParaRPr>
          </a:p>
        </p:txBody>
      </p:sp>
      <p:pic>
        <p:nvPicPr>
          <p:cNvPr id="30722" name="Picture 2" descr="https://www.abc.es/media/summum/2017/05/03/sal-himalaya-krxD--1190x800@ab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000240"/>
            <a:ext cx="3151309" cy="2118527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30724" name="Picture 4" descr="https://spicesguide.ru/wp-content/uploads/2018/09/fleurdeso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1928802"/>
            <a:ext cx="3355209" cy="214314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30726" name="Picture 6" descr="http://static1.repo.aif.ru/1/ad/713372/b8cf018d4c9fb9dc24bff05bf0cd209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50" y="4357694"/>
            <a:ext cx="3320606" cy="2205090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14290"/>
            <a:ext cx="5976664" cy="1143000"/>
          </a:xfrm>
        </p:spPr>
        <p:txBody>
          <a:bodyPr>
            <a:normAutofit/>
          </a:bodyPr>
          <a:lstStyle/>
          <a:p>
            <a:r>
              <a:rPr lang="ru-RU" sz="3200" b="1" u="sng" dirty="0" smtClean="0">
                <a:solidFill>
                  <a:srgbClr val="002060"/>
                </a:solidFill>
                <a:effectLst/>
              </a:rPr>
              <a:t>Экзотические виды соли</a:t>
            </a:r>
            <a:endParaRPr lang="ru-RU" sz="3200" dirty="0">
              <a:solidFill>
                <a:srgbClr val="002060"/>
              </a:solidFill>
              <a:effectLst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286380" y="4357694"/>
            <a:ext cx="3429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400" b="1" dirty="0" smtClean="0">
                <a:solidFill>
                  <a:srgbClr val="6600CC"/>
                </a:solidFill>
              </a:rPr>
              <a:t>Бурая или коричневая соль</a:t>
            </a:r>
            <a:endParaRPr lang="ru-RU" sz="1400" b="1" dirty="0">
              <a:solidFill>
                <a:srgbClr val="6600CC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4929198"/>
            <a:ext cx="69294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400" dirty="0" smtClean="0">
                <a:solidFill>
                  <a:srgbClr val="6600CC"/>
                </a:solidFill>
              </a:rPr>
              <a:t>В истории вспоминается еще о </a:t>
            </a:r>
            <a:r>
              <a:rPr lang="ru-RU" sz="1400" b="1" dirty="0" smtClean="0">
                <a:solidFill>
                  <a:srgbClr val="6600CC"/>
                </a:solidFill>
              </a:rPr>
              <a:t>торфяной соли</a:t>
            </a:r>
            <a:r>
              <a:rPr lang="ru-RU" sz="1400" dirty="0" smtClean="0">
                <a:solidFill>
                  <a:srgbClr val="6600CC"/>
                </a:solidFill>
              </a:rPr>
              <a:t>, правда, вряд ли ее можно найти сегодня. Ее давно как не производят. На морских берегах Голландии раньше копали торф, который сжигали и получали золу. Ее разводили морской водой, она оседала, раствор со временем выпаривался, после чего получалась торфяная соль.</a:t>
            </a:r>
          </a:p>
          <a:p>
            <a:pPr algn="just"/>
            <a:endParaRPr lang="ru-RU" sz="1400" dirty="0">
              <a:solidFill>
                <a:srgbClr val="6600C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00166" y="4214818"/>
            <a:ext cx="13573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6600CC"/>
                </a:solidFill>
              </a:rPr>
              <a:t>Черная соль</a:t>
            </a:r>
            <a:endParaRPr lang="ru-RU" sz="1400" b="1" dirty="0">
              <a:solidFill>
                <a:srgbClr val="6600CC"/>
              </a:solidFill>
            </a:endParaRPr>
          </a:p>
        </p:txBody>
      </p:sp>
      <p:pic>
        <p:nvPicPr>
          <p:cNvPr id="29698" name="Picture 2" descr="http://shoppremium.org.ua/image/data/foto4/%D1%84%D0%BE%D1%82%D0%BE5/12/15/1206559002_w640_h640_phot48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1857364"/>
            <a:ext cx="3501886" cy="2333679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9700" name="Picture 4" descr="https://www.kp.ru/putevoditel/projectid_103889/images/tild3935-3436-4764-b735-666162393838__20140130_gaf_uv5_15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928802"/>
            <a:ext cx="3439774" cy="2286016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u="sng" dirty="0" smtClean="0">
                <a:effectLst/>
              </a:rPr>
              <a:t>Экзотические виды соли</a:t>
            </a:r>
            <a:endParaRPr lang="ru-RU" sz="3200" dirty="0"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5008" y="4572009"/>
            <a:ext cx="32729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6600CC"/>
                </a:solidFill>
              </a:rPr>
              <a:t>Филиппинская соль под названием Мерло </a:t>
            </a:r>
            <a:endParaRPr lang="ru-RU" sz="1400" b="1" dirty="0">
              <a:solidFill>
                <a:srgbClr val="6600C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3108" y="5715016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rgbClr val="6600CC"/>
                </a:solidFill>
              </a:rPr>
              <a:t>Соль с ароматом зеленого чилийского перца –             </a:t>
            </a:r>
            <a:r>
              <a:rPr lang="ru-RU" sz="1400" b="1" dirty="0" err="1" smtClean="0">
                <a:solidFill>
                  <a:srgbClr val="6600CC"/>
                </a:solidFill>
              </a:rPr>
              <a:t>Чили-верде</a:t>
            </a:r>
            <a:r>
              <a:rPr lang="ru-RU" sz="1400" b="1" dirty="0" smtClean="0">
                <a:solidFill>
                  <a:srgbClr val="6600CC"/>
                </a:solidFill>
              </a:rPr>
              <a:t> </a:t>
            </a:r>
            <a:endParaRPr lang="ru-RU" sz="1400" b="1" dirty="0">
              <a:solidFill>
                <a:srgbClr val="6600CC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00232" y="4500570"/>
            <a:ext cx="9909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err="1" smtClean="0">
                <a:solidFill>
                  <a:srgbClr val="6600CC"/>
                </a:solidFill>
              </a:rPr>
              <a:t>Fumedesel</a:t>
            </a:r>
            <a:endParaRPr lang="ru-RU" sz="1400" b="1" dirty="0">
              <a:solidFill>
                <a:srgbClr val="6600CC"/>
              </a:solidFill>
            </a:endParaRPr>
          </a:p>
        </p:txBody>
      </p:sp>
      <p:pic>
        <p:nvPicPr>
          <p:cNvPr id="31746" name="Picture 2" descr="http://np-mag.ru/wp-content/uploads/2014/08/fumee-de-sel.full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857364"/>
            <a:ext cx="3429024" cy="2286016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31748" name="Picture 4" descr="https://gewurzhaus.com.au/wp-content/uploads/2016/08/VME-SA-L-144dpi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1857364"/>
            <a:ext cx="3000396" cy="2819053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31750" name="Picture 6" descr="https://i.pinimg.com/236x/46/cf/78/46cf78a74cda2c3bc5e8de953deb7b38--green-chili-recipes-what-to-us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2898318"/>
            <a:ext cx="2000264" cy="2857520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u="sng" dirty="0" smtClean="0">
                <a:effectLst/>
              </a:rPr>
              <a:t>Употребление и применение соли</a:t>
            </a:r>
            <a:endParaRPr lang="ru-RU" sz="3200" dirty="0">
              <a:effectLst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71472" y="2071678"/>
            <a:ext cx="2286016" cy="78581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Металлургическая промышленность</a:t>
            </a:r>
            <a:endParaRPr lang="ru-RU" sz="1400" dirty="0"/>
          </a:p>
        </p:txBody>
      </p:sp>
      <p:sp>
        <p:nvSpPr>
          <p:cNvPr id="11" name="Овал 10"/>
          <p:cNvSpPr/>
          <p:nvPr/>
        </p:nvSpPr>
        <p:spPr>
          <a:xfrm>
            <a:off x="3500430" y="2000240"/>
            <a:ext cx="2286016" cy="78581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Химическая промышленность</a:t>
            </a:r>
            <a:endParaRPr lang="ru-RU" sz="1400" dirty="0"/>
          </a:p>
        </p:txBody>
      </p:sp>
      <p:sp>
        <p:nvSpPr>
          <p:cNvPr id="12" name="Овал 11"/>
          <p:cNvSpPr/>
          <p:nvPr/>
        </p:nvSpPr>
        <p:spPr>
          <a:xfrm>
            <a:off x="6357950" y="2071678"/>
            <a:ext cx="2286016" cy="78581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Пищевая промышленность</a:t>
            </a:r>
            <a:endParaRPr lang="ru-RU" sz="1400" dirty="0"/>
          </a:p>
        </p:txBody>
      </p:sp>
      <p:sp>
        <p:nvSpPr>
          <p:cNvPr id="13" name="Овал 12"/>
          <p:cNvSpPr/>
          <p:nvPr/>
        </p:nvSpPr>
        <p:spPr>
          <a:xfrm>
            <a:off x="571472" y="3571876"/>
            <a:ext cx="2286016" cy="78581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В быту</a:t>
            </a:r>
            <a:endParaRPr lang="ru-RU" sz="1400" dirty="0"/>
          </a:p>
        </p:txBody>
      </p:sp>
      <p:sp>
        <p:nvSpPr>
          <p:cNvPr id="14" name="Овал 13"/>
          <p:cNvSpPr/>
          <p:nvPr/>
        </p:nvSpPr>
        <p:spPr>
          <a:xfrm>
            <a:off x="6500826" y="3500438"/>
            <a:ext cx="2286016" cy="785818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Медицина</a:t>
            </a:r>
            <a:endParaRPr lang="ru-RU" sz="1400" dirty="0"/>
          </a:p>
        </p:txBody>
      </p:sp>
      <p:sp>
        <p:nvSpPr>
          <p:cNvPr id="15" name="Овал 14"/>
          <p:cNvSpPr/>
          <p:nvPr/>
        </p:nvSpPr>
        <p:spPr>
          <a:xfrm>
            <a:off x="642910" y="5286388"/>
            <a:ext cx="2286016" cy="785818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Производство стекла и оптики</a:t>
            </a:r>
            <a:endParaRPr lang="ru-RU" sz="1400" dirty="0"/>
          </a:p>
        </p:txBody>
      </p:sp>
      <p:sp>
        <p:nvSpPr>
          <p:cNvPr id="16" name="Овал 15"/>
          <p:cNvSpPr/>
          <p:nvPr/>
        </p:nvSpPr>
        <p:spPr>
          <a:xfrm>
            <a:off x="3500430" y="5429264"/>
            <a:ext cx="2286016" cy="78581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Сельское хозяйство</a:t>
            </a:r>
            <a:endParaRPr lang="ru-RU" sz="1400" dirty="0"/>
          </a:p>
        </p:txBody>
      </p:sp>
      <p:sp>
        <p:nvSpPr>
          <p:cNvPr id="17" name="Овал 16"/>
          <p:cNvSpPr/>
          <p:nvPr/>
        </p:nvSpPr>
        <p:spPr>
          <a:xfrm>
            <a:off x="6357950" y="5357826"/>
            <a:ext cx="2286016" cy="78581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Строительство</a:t>
            </a:r>
            <a:endParaRPr lang="ru-RU" sz="1400" dirty="0"/>
          </a:p>
        </p:txBody>
      </p:sp>
      <p:sp>
        <p:nvSpPr>
          <p:cNvPr id="18" name="Овал 17"/>
          <p:cNvSpPr/>
          <p:nvPr/>
        </p:nvSpPr>
        <p:spPr>
          <a:xfrm>
            <a:off x="3786182" y="3214686"/>
            <a:ext cx="1714512" cy="150019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Применение соли</a:t>
            </a:r>
            <a:endParaRPr lang="ru-RU" sz="1400" b="1" dirty="0"/>
          </a:p>
        </p:txBody>
      </p:sp>
      <p:cxnSp>
        <p:nvCxnSpPr>
          <p:cNvPr id="20" name="Прямая со стрелкой 19"/>
          <p:cNvCxnSpPr>
            <a:stCxn id="18" idx="1"/>
            <a:endCxn id="9" idx="5"/>
          </p:cNvCxnSpPr>
          <p:nvPr/>
        </p:nvCxnSpPr>
        <p:spPr>
          <a:xfrm rot="16200000" flipV="1">
            <a:off x="2934004" y="2331121"/>
            <a:ext cx="691969" cy="15145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18" idx="0"/>
            <a:endCxn id="11" idx="4"/>
          </p:cNvCxnSpPr>
          <p:nvPr/>
        </p:nvCxnSpPr>
        <p:spPr>
          <a:xfrm rot="5400000" flipH="1" flipV="1">
            <a:off x="4429124" y="3000372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8" idx="7"/>
            <a:endCxn id="12" idx="3"/>
          </p:cNvCxnSpPr>
          <p:nvPr/>
        </p:nvCxnSpPr>
        <p:spPr>
          <a:xfrm rot="5400000" flipH="1" flipV="1">
            <a:off x="5625185" y="2366841"/>
            <a:ext cx="691969" cy="14431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18" idx="2"/>
            <a:endCxn id="13" idx="6"/>
          </p:cNvCxnSpPr>
          <p:nvPr/>
        </p:nvCxnSpPr>
        <p:spPr>
          <a:xfrm rot="10800000">
            <a:off x="2857488" y="3964785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18" idx="6"/>
          </p:cNvCxnSpPr>
          <p:nvPr/>
        </p:nvCxnSpPr>
        <p:spPr>
          <a:xfrm flipV="1">
            <a:off x="5500694" y="3929066"/>
            <a:ext cx="1000132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8" idx="3"/>
            <a:endCxn id="15" idx="7"/>
          </p:cNvCxnSpPr>
          <p:nvPr/>
        </p:nvCxnSpPr>
        <p:spPr>
          <a:xfrm rot="5400000">
            <a:off x="2862566" y="4226766"/>
            <a:ext cx="906283" cy="14431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8" idx="5"/>
            <a:endCxn id="17" idx="1"/>
          </p:cNvCxnSpPr>
          <p:nvPr/>
        </p:nvCxnSpPr>
        <p:spPr>
          <a:xfrm rot="16200000" flipH="1">
            <a:off x="5482309" y="4262484"/>
            <a:ext cx="977721" cy="14431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18" idx="4"/>
            <a:endCxn id="16" idx="0"/>
          </p:cNvCxnSpPr>
          <p:nvPr/>
        </p:nvCxnSpPr>
        <p:spPr>
          <a:xfrm rot="5400000">
            <a:off x="4286248" y="5072074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u="sng" dirty="0" smtClean="0">
                <a:effectLst/>
              </a:rPr>
              <a:t>Вред соли для здоровья человека</a:t>
            </a:r>
            <a:endParaRPr lang="ru-RU" sz="3200" dirty="0"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1857365"/>
            <a:ext cx="378621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/>
              <a:t> </a:t>
            </a:r>
            <a:r>
              <a:rPr lang="ru-RU" sz="1400" dirty="0" smtClean="0">
                <a:solidFill>
                  <a:srgbClr val="6600CC"/>
                </a:solidFill>
              </a:rPr>
              <a:t>нарушается кровообращение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стенки сосудов становятся хрупкими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возникают серьезные заболевания сердца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повышается артериальное давление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вымывается кальций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портятся зубы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костный скелет становится слабее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появляется артроз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развивается катаракта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ухудшается пищеварение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появляется гастрит и язва желудка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нарушается метаболизм</a:t>
            </a:r>
          </a:p>
          <a:p>
            <a:pPr algn="just"/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143504" y="1857364"/>
            <a:ext cx="3643338" cy="4342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/>
              <a:t> </a:t>
            </a:r>
            <a:r>
              <a:rPr lang="ru-RU" sz="1400" dirty="0" smtClean="0">
                <a:solidFill>
                  <a:srgbClr val="6600CC"/>
                </a:solidFill>
              </a:rPr>
              <a:t>задерживается жидкость в организме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происходит ожирение,  набор веса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хочется много пить воды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появляется чрезмерный аппетит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затрудняется работа почек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возникают отеки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появляются головные боли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возбуждается нервная система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притупляются мыслительные процессы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обезвоживаются ткани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ускоряется процесс старения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ухудшается состояние кожи и волос</a:t>
            </a:r>
            <a:r>
              <a:rPr lang="ru-RU" sz="2000" dirty="0" smtClean="0">
                <a:solidFill>
                  <a:srgbClr val="6600CC"/>
                </a:solidFill>
              </a:rPr>
              <a:t/>
            </a:r>
            <a:br>
              <a:rPr lang="ru-RU" sz="2000" dirty="0" smtClean="0">
                <a:solidFill>
                  <a:srgbClr val="6600CC"/>
                </a:solidFill>
              </a:rPr>
            </a:br>
            <a:endParaRPr lang="ru-RU" dirty="0">
              <a:solidFill>
                <a:srgbClr val="6600CC"/>
              </a:solidFill>
            </a:endParaRPr>
          </a:p>
        </p:txBody>
      </p:sp>
      <p:pic>
        <p:nvPicPr>
          <p:cNvPr id="1026" name="Picture 2" descr="https://avatars.mds.yandex.net/get-zen_doc/127510/pub_5b9670745960b700aa68680d_5b96713ef3ce7200aad8a3f6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3740" y="5143512"/>
            <a:ext cx="1905013" cy="1428760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2844" y="1857364"/>
            <a:ext cx="485778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/>
              <a:t> </a:t>
            </a:r>
            <a:r>
              <a:rPr lang="ru-RU" sz="1400" dirty="0" smtClean="0">
                <a:solidFill>
                  <a:srgbClr val="6600CC"/>
                </a:solidFill>
              </a:rPr>
              <a:t>мощный природным антигистаминным средством</a:t>
            </a:r>
          </a:p>
          <a:p>
            <a:pPr algn="just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помогает снять симптомы стресса </a:t>
            </a:r>
          </a:p>
          <a:p>
            <a:pPr algn="just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удаляет избыточную кислотность внутри клеток, </a:t>
            </a:r>
          </a:p>
          <a:p>
            <a:pPr algn="just" fontAlgn="base">
              <a:lnSpc>
                <a:spcPct val="150000"/>
              </a:lnSpc>
            </a:pPr>
            <a:r>
              <a:rPr lang="ru-RU" sz="1400" dirty="0" smtClean="0">
                <a:solidFill>
                  <a:srgbClr val="6600CC"/>
                </a:solidFill>
              </a:rPr>
              <a:t>особенно клеток головного мозга. </a:t>
            </a:r>
          </a:p>
          <a:p>
            <a:pPr algn="just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жизненно важна для работы почек</a:t>
            </a:r>
          </a:p>
          <a:p>
            <a:pPr algn="just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кости имеют твердость от соли, а не кальция</a:t>
            </a:r>
          </a:p>
          <a:p>
            <a:pPr algn="just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лечит эмоциональные и депрессивные расстройства </a:t>
            </a:r>
          </a:p>
          <a:p>
            <a:pPr algn="just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сохраняет уровни серотонин и мелатонин в</a:t>
            </a:r>
          </a:p>
          <a:p>
            <a:pPr algn="just" fontAlgn="base">
              <a:lnSpc>
                <a:spcPct val="150000"/>
              </a:lnSpc>
            </a:pPr>
            <a:r>
              <a:rPr lang="ru-RU" sz="1400" dirty="0" smtClean="0">
                <a:solidFill>
                  <a:srgbClr val="6600CC"/>
                </a:solidFill>
              </a:rPr>
              <a:t> головном мозге </a:t>
            </a:r>
          </a:p>
          <a:p>
            <a:pPr algn="just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поддерживает мышечный тонус и силы</a:t>
            </a:r>
          </a:p>
          <a:p>
            <a:pPr algn="just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стабилизирует нерегулярное сердцебиения </a:t>
            </a:r>
          </a:p>
          <a:p>
            <a:pPr algn="just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регулирует сон </a:t>
            </a:r>
          </a:p>
          <a:p>
            <a:pPr algn="just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необходима больным с сахарным диабетом</a:t>
            </a:r>
          </a:p>
          <a:p>
            <a:pPr algn="just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/>
              <a:t> </a:t>
            </a:r>
            <a:r>
              <a:rPr lang="ru-RU" sz="1400" dirty="0" smtClean="0">
                <a:solidFill>
                  <a:srgbClr val="6600CC"/>
                </a:solidFill>
              </a:rPr>
              <a:t>обрабатывает информацию нервных клеток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57752" y="1857363"/>
            <a:ext cx="4071966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предотвращает потерю волос </a:t>
            </a:r>
          </a:p>
          <a:p>
            <a:pPr algn="just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используется при лечении заболеваний глаз </a:t>
            </a:r>
          </a:p>
          <a:p>
            <a:pPr algn="just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необходима для образования соляной кислоты,</a:t>
            </a:r>
          </a:p>
          <a:p>
            <a:pPr algn="just" fontAlgn="base">
              <a:lnSpc>
                <a:spcPct val="150000"/>
              </a:lnSpc>
            </a:pPr>
            <a:r>
              <a:rPr lang="ru-RU" sz="1400" dirty="0" smtClean="0">
                <a:solidFill>
                  <a:srgbClr val="6600CC"/>
                </a:solidFill>
              </a:rPr>
              <a:t> которая необходима переваривать пищу</a:t>
            </a:r>
          </a:p>
          <a:p>
            <a:pPr algn="just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очищает легкие от слизи и липкой слизи, особенно</a:t>
            </a:r>
          </a:p>
          <a:p>
            <a:pPr algn="just" fontAlgn="base">
              <a:lnSpc>
                <a:spcPct val="150000"/>
              </a:lnSpc>
            </a:pPr>
            <a:r>
              <a:rPr lang="ru-RU" sz="1400" dirty="0" smtClean="0">
                <a:solidFill>
                  <a:srgbClr val="6600CC"/>
                </a:solidFill>
              </a:rPr>
              <a:t> при астме, эмфиземе и больным кистозным фиброзом</a:t>
            </a:r>
          </a:p>
          <a:p>
            <a:pPr algn="just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предотвращает подагру и подагрический артрит</a:t>
            </a:r>
          </a:p>
          <a:p>
            <a:pPr algn="just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предотвращает избыточную выработку слюны, когда она течет из уст во время сна </a:t>
            </a:r>
          </a:p>
          <a:p>
            <a:pPr algn="just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предотвращает варикозное расширение вен и сосудистых звездочек на ногах </a:t>
            </a:r>
          </a:p>
          <a:p>
            <a:pPr algn="just" fontAlgn="base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6600CC"/>
                </a:solidFill>
              </a:rPr>
              <a:t> обладает целебными и очищающими свойствами</a:t>
            </a:r>
            <a:endParaRPr lang="ru-RU" sz="1400" dirty="0">
              <a:solidFill>
                <a:srgbClr val="6600CC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2976" y="428604"/>
            <a:ext cx="66482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u="sng" dirty="0" smtClean="0"/>
              <a:t>Польза соли для здоровья человека</a:t>
            </a:r>
            <a:endParaRPr lang="ru-RU" sz="3200" dirty="0"/>
          </a:p>
        </p:txBody>
      </p:sp>
      <p:pic>
        <p:nvPicPr>
          <p:cNvPr id="35842" name="Picture 2" descr="https://static5.depositphotos.com/1005901/405/i/950/depositphotos_4051479-stock-photo-glass-saltcellar-with-salt-insulat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4286256"/>
            <a:ext cx="1071570" cy="1620809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u="sng" dirty="0" smtClean="0">
                <a:effectLst/>
                <a:latin typeface="+mn-lt"/>
              </a:rPr>
              <a:t>Посещение соляной пещеры</a:t>
            </a:r>
            <a:endParaRPr lang="ru-RU" sz="3200" b="1" u="sng" dirty="0">
              <a:effectLst/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2428868"/>
            <a:ext cx="3161132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1714487"/>
            <a:ext cx="2982537" cy="397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3024185"/>
            <a:ext cx="2714644" cy="36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4102" name="Picture 6" descr="https://www.digiseller.ru/preview/424292/p1_2549189_bba7d07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00958" y="214290"/>
            <a:ext cx="1071570" cy="107157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4414" y="428604"/>
            <a:ext cx="63929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u="sng" dirty="0" smtClean="0">
                <a:effectLst/>
              </a:rPr>
              <a:t>Соль в творчестве русского народа</a:t>
            </a:r>
            <a:endParaRPr lang="ru-RU" sz="3200" dirty="0">
              <a:effectLst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14282" y="1857364"/>
            <a:ext cx="3857652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Пословицы и поговорки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 Хлеб-соль кушай, а правду слушай.  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 Пуд соли вместе съесть 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 Без соли, без хлеба – половина обеда.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 Без соли и хлеб не естся. 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 Без соли стол кривой. </a:t>
            </a:r>
            <a:endParaRPr lang="ru-RU" sz="1200" dirty="0" smtClean="0">
              <a:solidFill>
                <a:srgbClr val="6600CC"/>
              </a:solidFill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 Солью сыт не будешь, слезами горя не избудешь. 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 И старая кобыла до  соли 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лакома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 От хлеба-соли и царь не отказывается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85720" y="4572008"/>
            <a:ext cx="4071966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Крылатые выражения</a:t>
            </a:r>
          </a:p>
          <a:p>
            <a:pPr marL="0"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 «Хлеб да  соль !» </a:t>
            </a:r>
          </a:p>
          <a:p>
            <a:pPr marL="0"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 «Соль земли» - подразумевает самое главное, важное, ценное. </a:t>
            </a:r>
          </a:p>
          <a:p>
            <a:pPr marL="0"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 «Соль вопроса» - имеют ввиду суть вопроса. </a:t>
            </a:r>
          </a:p>
          <a:p>
            <a:pPr marL="0" marR="0" lvl="0" indent="47942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3857620" y="1857364"/>
            <a:ext cx="500066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Приметы, связанные с солью: </a:t>
            </a:r>
          </a:p>
          <a:p>
            <a:pPr marL="0" marR="0" lvl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 Начиная день, необходимо проглотить крупинку соли – тогда жди удачи.  </a:t>
            </a:r>
          </a:p>
          <a:p>
            <a:pPr marL="0" marR="0" lvl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 Если в дом вошел незнакомый человек, нужно незаметно бросить щепотку соли в огонь – спасет от дурного глаза.  </a:t>
            </a:r>
          </a:p>
          <a:p>
            <a:pPr marL="0" marR="0" lvl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 Собираясь в дальнюю дорогу, надо было завернуть кусочек соли и повесить на грудь.  </a:t>
            </a:r>
          </a:p>
          <a:p>
            <a:pPr marL="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1031" name="Picture 7" descr="http://miasslib.ru/wp-content/uploads/2017/10/313.2_Paine_pentru_primire_intalni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3786190"/>
            <a:ext cx="3786214" cy="2521618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u="sng" dirty="0" smtClean="0">
                <a:effectLst/>
              </a:rPr>
              <a:t>Экспериментальная часть. Исследования</a:t>
            </a:r>
            <a:endParaRPr lang="ru-RU" sz="32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42844" y="4214818"/>
          <a:ext cx="4071966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/>
        </p:nvGraphicFramePr>
        <p:xfrm>
          <a:off x="3643306" y="1928802"/>
          <a:ext cx="5098110" cy="2355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1928802"/>
            <a:ext cx="2518349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u="sng" dirty="0" smtClean="0">
                <a:effectLst/>
              </a:rPr>
              <a:t>Экспериментальная часть. Исследования</a:t>
            </a:r>
            <a:endParaRPr lang="ru-RU" sz="32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42844" y="4214818"/>
          <a:ext cx="4071966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214282" y="1857364"/>
          <a:ext cx="5098110" cy="3452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2000240"/>
            <a:ext cx="2553895" cy="4540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u="sng" dirty="0" smtClean="0">
                <a:effectLst/>
              </a:rPr>
              <a:t>Экспериментальная часть. Исследования</a:t>
            </a:r>
            <a:endParaRPr lang="ru-RU" sz="32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0" y="4429108"/>
          <a:ext cx="4214810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3929058" y="1857364"/>
          <a:ext cx="4929221" cy="250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1857364"/>
            <a:ext cx="241417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u="sng" dirty="0" smtClean="0">
                <a:effectLst/>
              </a:rPr>
              <a:t>Экспериментальная часть. Исследования</a:t>
            </a:r>
            <a:endParaRPr lang="ru-RU" sz="3200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214282" y="1857364"/>
          <a:ext cx="5877306" cy="2721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1928802"/>
            <a:ext cx="2468880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428596" y="5214950"/>
            <a:ext cx="542928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Вывод: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 результаты анкетирования показали, что, большая часть моих сверстников не знают многих полезных и вредны свойств соли, плохо знают историю применения соли. В дальнейшем я постараюсь заинтересовать их темой своего исследования.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u="sng" dirty="0" smtClean="0">
                <a:effectLst/>
              </a:rPr>
              <a:t>Экспериментальная часть. Исследования</a:t>
            </a:r>
            <a:endParaRPr lang="ru-RU" sz="3200" dirty="0">
              <a:effectLst/>
            </a:endParaRPr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214282" y="1857364"/>
            <a:ext cx="8643998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Расчет потребления соли  в нашей семье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indent="457200" algn="just"/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Мы решили провести эксперимент по расчету количества употребления соли в нашей семье. Для расчета мы узнали массу соли, содержащуюся в чайной ложке. 1 столовая ложка без горки  = 25 граммов соли, 1 чайная ложка = 7 граммов соли. Также мы воспользовались данными о содержании соли в некоторых продуктах.</a:t>
            </a:r>
            <a:r>
              <a:rPr lang="ru-RU" sz="1400" b="1" dirty="0" smtClean="0">
                <a:solidFill>
                  <a:srgbClr val="6600CC"/>
                </a:solidFill>
              </a:rPr>
              <a:t> </a:t>
            </a:r>
          </a:p>
          <a:p>
            <a:pPr algn="just"/>
            <a:endParaRPr lang="ru-RU" sz="1400" b="1" dirty="0" smtClean="0">
              <a:solidFill>
                <a:srgbClr val="6600CC"/>
              </a:solidFill>
            </a:endParaRPr>
          </a:p>
          <a:p>
            <a:pPr indent="457200" algn="just"/>
            <a:r>
              <a:rPr lang="ru-RU" sz="1400" b="1" dirty="0" smtClean="0">
                <a:solidFill>
                  <a:srgbClr val="6600CC"/>
                </a:solidFill>
              </a:rPr>
              <a:t>Вывод: </a:t>
            </a:r>
            <a:r>
              <a:rPr lang="ru-RU" sz="1400" dirty="0" smtClean="0">
                <a:solidFill>
                  <a:srgbClr val="6600CC"/>
                </a:solidFill>
              </a:rPr>
              <a:t>в нашей семье, как и во многих других, соль употребляют гораздо больше (в два раза!!!) физиологической потребности. И это при том, что при расчете потребляемой соли мы не учитывали нашу любовь к соусам, майонезу, солененьким огурчикам, сухарикам и полуфабрикатам.</a:t>
            </a:r>
          </a:p>
          <a:p>
            <a:pPr algn="just"/>
            <a:r>
              <a:rPr lang="ru-RU" sz="1400" dirty="0" smtClean="0">
                <a:solidFill>
                  <a:srgbClr val="6600CC"/>
                </a:solidFill>
              </a:rPr>
              <a:t> 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6" name="Picture 2" descr="http://i.artfile.ru/2048x1536_1156948_%5bwww.ArtFile.ru%5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4071942"/>
            <a:ext cx="3316224" cy="2487168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096821"/>
              </p:ext>
            </p:extLst>
          </p:nvPr>
        </p:nvGraphicFramePr>
        <p:xfrm>
          <a:off x="395536" y="1628800"/>
          <a:ext cx="8424936" cy="46884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3977"/>
                <a:gridCol w="1222304"/>
                <a:gridCol w="1490282"/>
                <a:gridCol w="1171107"/>
                <a:gridCol w="454365"/>
                <a:gridCol w="1036718"/>
                <a:gridCol w="1004721"/>
                <a:gridCol w="484762"/>
                <a:gridCol w="745542"/>
                <a:gridCol w="531158"/>
              </a:tblGrid>
              <a:tr h="856874"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 dirty="0">
                          <a:effectLst/>
                        </a:rPr>
                        <a:t>№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Название соли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Производитель, адрес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 dirty="0">
                          <a:effectLst/>
                        </a:rPr>
                        <a:t>Место происхождения сырья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Вес нетто (кг)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Дата изготовления, срок годности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Состав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Содержание йода мг/кг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Сорт, помол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Цена упаковки (руб.)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26780"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Морская соль крупная йодированная </a:t>
                      </a:r>
                      <a:r>
                        <a:rPr lang="en-US" sz="1000">
                          <a:effectLst/>
                        </a:rPr>
                        <a:t>Setra Natural sea salt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Сербия</a:t>
                      </a:r>
                      <a:r>
                        <a:rPr lang="en-US" sz="1000">
                          <a:effectLst/>
                        </a:rPr>
                        <a:t>, Kristal So d.o.o Batajnickidrum 283-q Zenum Belgrade 11080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Акватория Адриатического моря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0,5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22.08.18, 2 года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Морская соль садочная, йодат калия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25-55 мг/кг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Высший сорт, помол </a:t>
                      </a:r>
                    </a:p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№ 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65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97709"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Морская соль мелкая йодированная </a:t>
                      </a:r>
                      <a:r>
                        <a:rPr lang="en-US" sz="1000">
                          <a:effectLst/>
                        </a:rPr>
                        <a:t>Setra Natural sea salt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Сербия</a:t>
                      </a:r>
                      <a:r>
                        <a:rPr lang="en-US" sz="1000">
                          <a:effectLst/>
                        </a:rPr>
                        <a:t>, Kristal So d.o.o Batajnickidrum 283-q Zenum Belgrade 11080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Акватория Адриатического моря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0,5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24.07.18,</a:t>
                      </a:r>
                    </a:p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2 года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Соль морская, йодат калия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25-55 мг/кг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Сорт не указа, помол № 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60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37251"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en-US" sz="1000">
                          <a:effectLst/>
                        </a:rPr>
                        <a:t>Sea Salt</a:t>
                      </a:r>
                      <a:r>
                        <a:rPr lang="ru-RU" sz="1000">
                          <a:effectLst/>
                        </a:rPr>
                        <a:t> 4</a:t>
                      </a:r>
                      <a:r>
                        <a:rPr lang="en-US" sz="1000">
                          <a:effectLst/>
                        </a:rPr>
                        <a:t>Life</a:t>
                      </a:r>
                      <a:r>
                        <a:rPr lang="ru-RU" sz="1000">
                          <a:effectLst/>
                        </a:rPr>
                        <a:t> мелкая йодированная морская соль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ООО «КОПЭКЕР АГРО», Россия 142253, Московская обл., Серпуховский район, п. Большевик, ул. Ленина, д. 110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Не указано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0,5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06.06.18</a:t>
                      </a:r>
                    </a:p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3 года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Соль морская, йодат калия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25-55 мг/кг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Высший сорт, помол № 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89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06861"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«Волшебное дерево» Соль розовая Гималайская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ООО «Промикс», Россия, 107497, г. Москва, ул. Иркутская, д. 3, стр. 23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Не указано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0,115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28.01.182 года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Соль розовая гималайская каменная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Не указано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Не указано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115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83038"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«Зимушка краса» соль йодированная выварочная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«Акзо Нобель Функциональная Химия Б.В.» Нидерланды, </a:t>
                      </a:r>
                      <a:r>
                        <a:rPr lang="en-US" sz="1000">
                          <a:effectLst/>
                        </a:rPr>
                        <a:t>Bortorenweg 27. 7554 RS Hengelo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Не указано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0,6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r>
                        <a:rPr lang="ru-RU" sz="1000">
                          <a:effectLst/>
                        </a:rPr>
                        <a:t>6.08.18 1,5 года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Соль, </a:t>
                      </a:r>
                      <a:r>
                        <a:rPr lang="en-US" sz="1000">
                          <a:effectLst/>
                        </a:rPr>
                        <a:t>NaCl</a:t>
                      </a:r>
                      <a:r>
                        <a:rPr lang="ru-RU" sz="1000">
                          <a:effectLst/>
                        </a:rPr>
                        <a:t> не менее 99,9 %, Йод, Антислеживатель Е504/Е535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40 мг/кг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Экстра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 dirty="0">
                          <a:effectLst/>
                        </a:rPr>
                        <a:t>38,99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41310" y="692696"/>
            <a:ext cx="90026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Перед началом экспериментов я решила сравнить несколько видов соли, которые были у нас </a:t>
            </a:r>
            <a:r>
              <a:rPr lang="ru-RU" sz="1600" dirty="0" smtClean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дома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32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915751"/>
              </p:ext>
            </p:extLst>
          </p:nvPr>
        </p:nvGraphicFramePr>
        <p:xfrm>
          <a:off x="323529" y="332656"/>
          <a:ext cx="8352927" cy="56886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1550"/>
                <a:gridCol w="1211856"/>
                <a:gridCol w="1477545"/>
                <a:gridCol w="1161097"/>
                <a:gridCol w="450481"/>
                <a:gridCol w="1027858"/>
                <a:gridCol w="996134"/>
                <a:gridCol w="480619"/>
                <a:gridCol w="739169"/>
                <a:gridCol w="526618"/>
              </a:tblGrid>
              <a:tr h="851207"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 dirty="0">
                          <a:effectLst/>
                        </a:rPr>
                        <a:t>6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en-US" sz="1000" dirty="0">
                          <a:effectLst/>
                        </a:rPr>
                        <a:t>Himalayan Pink Salt</a:t>
                      </a:r>
                      <a:r>
                        <a:rPr lang="ru-RU" sz="1000" dirty="0">
                          <a:effectLst/>
                        </a:rPr>
                        <a:t> гималайская розовая соль мелкая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 dirty="0">
                          <a:effectLst/>
                        </a:rPr>
                        <a:t>ООО «ТДС» Россия, 111020, г. Москва, ул. Сторожевая, д. 26, стр. 1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Не указано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0,25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13.04.18</a:t>
                      </a:r>
                    </a:p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2 года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Хлористый натрий </a:t>
                      </a:r>
                      <a:r>
                        <a:rPr lang="en-US" sz="1000">
                          <a:effectLst/>
                        </a:rPr>
                        <a:t>NaCl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Не указано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Высший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115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390840"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Соль поваренная пищевая выварочная Экстра «Полесье»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ООО «Мозырьсоль» Республика Беларусь, 247760, Гомельская обл., г.Мозырь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 dirty="0">
                          <a:effectLst/>
                        </a:rPr>
                        <a:t>Не указано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24.12.18</a:t>
                      </a:r>
                    </a:p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 2 года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Соль поваренная пищевая выварочная, Антислеживатель Е 536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Не указано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Экстра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31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55745"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Пищевая соль с пониженным содержанием натрия + калий,  магний, йод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 dirty="0">
                          <a:effectLst/>
                        </a:rPr>
                        <a:t>ЗАО «</a:t>
                      </a:r>
                      <a:r>
                        <a:rPr lang="ru-RU" sz="1000" dirty="0" err="1">
                          <a:effectLst/>
                        </a:rPr>
                        <a:t>Валетек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Продимэкс</a:t>
                      </a:r>
                      <a:r>
                        <a:rPr lang="ru-RU" sz="1000" dirty="0">
                          <a:effectLst/>
                        </a:rPr>
                        <a:t>» Россия, 143530, МО, </a:t>
                      </a:r>
                      <a:r>
                        <a:rPr lang="ru-RU" sz="1000" dirty="0" err="1">
                          <a:effectLst/>
                        </a:rPr>
                        <a:t>Истринский</a:t>
                      </a:r>
                      <a:r>
                        <a:rPr lang="ru-RU" sz="1000" dirty="0">
                          <a:effectLst/>
                        </a:rPr>
                        <a:t> р-н, Дедовск, ул. Гагарина, д. 18 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Не указано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0,350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20.11.18</a:t>
                      </a:r>
                    </a:p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2 года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Соль поваренная пищевая, калий хлористый, магний сернокислый, калий йодноватокислый, Е 536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 dirty="0">
                          <a:effectLst/>
                        </a:rPr>
                        <a:t>Не указано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Экстра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77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390840"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Соль поваренная пищевая чёрная «Четверговая»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 dirty="0">
                          <a:effectLst/>
                        </a:rPr>
                        <a:t>ООО «Соло-Ко», Россия, 156536, Костромская обл., Костромской р-н, с. </a:t>
                      </a:r>
                      <a:r>
                        <a:rPr lang="ru-RU" sz="1000" dirty="0" err="1">
                          <a:effectLst/>
                        </a:rPr>
                        <a:t>Ильинское</a:t>
                      </a:r>
                      <a:r>
                        <a:rPr lang="ru-RU" sz="1000" dirty="0">
                          <a:effectLst/>
                        </a:rPr>
                        <a:t>, д. 16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Не указано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 dirty="0">
                          <a:effectLst/>
                        </a:rPr>
                        <a:t>0,140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 dirty="0">
                          <a:effectLst/>
                        </a:rPr>
                        <a:t>22.02.18</a:t>
                      </a:r>
                    </a:p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 dirty="0">
                          <a:effectLst/>
                        </a:rPr>
                        <a:t>2 года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Соль поваренная пищевая, мука ржано-обдирная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Не указано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>
                          <a:effectLst/>
                        </a:rPr>
                        <a:t>Помол № 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000" dirty="0">
                          <a:effectLst/>
                        </a:rPr>
                        <a:t>72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586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80012" y="2519313"/>
            <a:ext cx="4320480" cy="3240360"/>
          </a:xfrm>
          <a:effectLst>
            <a:softEdge rad="63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1505" y="2537589"/>
            <a:ext cx="4416491" cy="331236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83567" y="404664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002060"/>
                </a:solidFill>
                <a:latin typeface="+mj-lt"/>
              </a:rPr>
              <a:t>Внешний вид образцов соли</a:t>
            </a:r>
            <a:endParaRPr lang="ru-RU" sz="2800" u="sng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16818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66C8E84-7E3D-489A-A775-4A1EB4BC812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23728" y="1844824"/>
            <a:ext cx="4752528" cy="475252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98844" y="332656"/>
            <a:ext cx="420230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002060"/>
                </a:solidFill>
              </a:rPr>
              <a:t>Проверка сыпучести соли</a:t>
            </a:r>
          </a:p>
          <a:p>
            <a:pPr algn="ctr"/>
            <a:r>
              <a:rPr lang="ru-RU" sz="2800" b="1" u="sng" dirty="0" smtClean="0">
                <a:solidFill>
                  <a:srgbClr val="002060"/>
                </a:solidFill>
              </a:rPr>
              <a:t>(Видео)</a:t>
            </a:r>
            <a:endParaRPr lang="ru-RU" sz="2800" u="sng" dirty="0"/>
          </a:p>
        </p:txBody>
      </p:sp>
    </p:spTree>
    <p:extLst>
      <p:ext uri="{BB962C8B-B14F-4D97-AF65-F5344CB8AC3E}">
        <p14:creationId xmlns:p14="http://schemas.microsoft.com/office/powerpoint/2010/main" val="413405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95455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2815" y="548680"/>
            <a:ext cx="62383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>
                <a:solidFill>
                  <a:srgbClr val="002060"/>
                </a:solidFill>
              </a:rPr>
              <a:t>Проверка </a:t>
            </a:r>
            <a:r>
              <a:rPr lang="ru-RU" sz="2800" b="1" u="sng" dirty="0" smtClean="0">
                <a:solidFill>
                  <a:srgbClr val="002060"/>
                </a:solidFill>
              </a:rPr>
              <a:t>растворимости соли (Видео)</a:t>
            </a:r>
            <a:endParaRPr lang="ru-RU" sz="2800" u="sng" dirty="0"/>
          </a:p>
        </p:txBody>
      </p:sp>
      <p:pic>
        <p:nvPicPr>
          <p:cNvPr id="5" name="CE23B5DC-17BB-42FB-BFFF-F5FBEA9096E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26957" y="1196752"/>
            <a:ext cx="4090083" cy="545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4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707324"/>
              </p:ext>
            </p:extLst>
          </p:nvPr>
        </p:nvGraphicFramePr>
        <p:xfrm>
          <a:off x="302340" y="1412776"/>
          <a:ext cx="8640958" cy="52488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3750"/>
                <a:gridCol w="1245955"/>
                <a:gridCol w="1519119"/>
                <a:gridCol w="820308"/>
                <a:gridCol w="1040470"/>
                <a:gridCol w="1040470"/>
                <a:gridCol w="1271232"/>
                <a:gridCol w="1039654"/>
              </a:tblGrid>
              <a:tr h="753190"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effectLst/>
                        </a:rPr>
                        <a:t>№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effectLst/>
                        </a:rPr>
                        <a:t>Название соли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Внешний вид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Вкус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Цвет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Запах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Растворимость в воде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Сыпучесть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 anchor="ctr"/>
                </a:tc>
              </a:tr>
              <a:tr h="739774"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en-US" sz="1200" dirty="0">
                          <a:effectLst/>
                        </a:rPr>
                        <a:t>Sea Salt</a:t>
                      </a:r>
                      <a:r>
                        <a:rPr lang="ru-RU" sz="1200" dirty="0">
                          <a:effectLst/>
                        </a:rPr>
                        <a:t> 4</a:t>
                      </a:r>
                      <a:r>
                        <a:rPr lang="en-US" sz="1200" dirty="0">
                          <a:effectLst/>
                        </a:rPr>
                        <a:t>Life</a:t>
                      </a:r>
                      <a:r>
                        <a:rPr lang="ru-RU" sz="1200" dirty="0">
                          <a:effectLst/>
                        </a:rPr>
                        <a:t> мелкая йодированная морская соль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effectLst/>
                        </a:rPr>
                        <a:t>Мелкие кристаллы без посторонних примесей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effectLst/>
                        </a:rPr>
                        <a:t>Соленый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Белый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Слабо выраженный запах йода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Хорошо растворяется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Хорошая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</a:tr>
              <a:tr h="824100"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«Волшебное дерево» Соль розовая Гималайская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effectLst/>
                        </a:rPr>
                        <a:t>Крупные разной форы кристаллы, без посторонних примесей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effectLst/>
                        </a:rPr>
                        <a:t>Слабо соленый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effectLst/>
                        </a:rPr>
                        <a:t>Светло розовый, ярко розовый, бесцветный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effectLst/>
                        </a:rPr>
                        <a:t>Отсутствует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Плохо растворяется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Плохая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</a:tr>
              <a:tr h="829850"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en-US" sz="1200">
                          <a:effectLst/>
                        </a:rPr>
                        <a:t>Himalayan Pink Salt</a:t>
                      </a:r>
                      <a:r>
                        <a:rPr lang="ru-RU" sz="1200">
                          <a:effectLst/>
                        </a:rPr>
                        <a:t> гималайская розовая соль мелкая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Мелкие кристаллы, без посторонних примесей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effectLst/>
                        </a:rPr>
                        <a:t>Слабо соленый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effectLst/>
                        </a:rPr>
                        <a:t>Розовый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effectLst/>
                        </a:rPr>
                        <a:t>Отсутствует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effectLst/>
                        </a:rPr>
                        <a:t>Хорошо растворяется, образуется розовый осадок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Хорошая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</a:tr>
              <a:tr h="873991"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Соль поваренная пищевая выварочная Экстра «Полесье»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Кристаллы разной формы, без посторонних примесей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Соленый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effectLst/>
                        </a:rPr>
                        <a:t>Белый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effectLst/>
                        </a:rPr>
                        <a:t>Отсутствует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effectLst/>
                        </a:rPr>
                        <a:t>Хорошо растворяется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effectLst/>
                        </a:rPr>
                        <a:t>Плохая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</a:tr>
              <a:tr h="1019656"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Соль поваренная пищевая чёрная «Четверговая»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Мелкие кристаллы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Слабо соленый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Черный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effectLst/>
                        </a:rPr>
                        <a:t>Отсутствует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effectLst/>
                        </a:rPr>
                        <a:t>Плохо растворяется, при растворении выделяется запах сероводорода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effectLst/>
                        </a:rPr>
                        <a:t>Хорошая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4966" marR="64966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915816" y="332656"/>
            <a:ext cx="31570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002060"/>
                </a:solidFill>
              </a:rPr>
              <a:t>Результаты опытов</a:t>
            </a:r>
            <a:endParaRPr lang="ru-RU" sz="2800" u="sng" dirty="0"/>
          </a:p>
        </p:txBody>
      </p:sp>
    </p:spTree>
    <p:extLst>
      <p:ext uri="{BB962C8B-B14F-4D97-AF65-F5344CB8AC3E}">
        <p14:creationId xmlns:p14="http://schemas.microsoft.com/office/powerpoint/2010/main" val="202897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1143000"/>
          </a:xfrm>
        </p:spPr>
        <p:txBody>
          <a:bodyPr>
            <a:normAutofit/>
          </a:bodyPr>
          <a:lstStyle/>
          <a:p>
            <a:r>
              <a:rPr lang="ru-RU" sz="2800" b="1" u="sng" dirty="0">
                <a:solidFill>
                  <a:srgbClr val="002060"/>
                </a:solidFill>
                <a:effectLst/>
              </a:rPr>
              <a:t>Опыт № 1 </a:t>
            </a:r>
            <a:br>
              <a:rPr lang="ru-RU" sz="2800" b="1" u="sng" dirty="0">
                <a:solidFill>
                  <a:srgbClr val="002060"/>
                </a:solidFill>
                <a:effectLst/>
              </a:rPr>
            </a:br>
            <a:r>
              <a:rPr lang="ru-RU" sz="2800" b="1" u="sng" dirty="0" smtClean="0">
                <a:solidFill>
                  <a:srgbClr val="002060"/>
                </a:solidFill>
                <a:effectLst/>
              </a:rPr>
              <a:t>«Обнаружение йода в исследуемых образцах соли»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15816" y="1497362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6600CC"/>
                </a:solidFill>
                <a:ea typeface="Times New Roman" pitchFamily="18" charset="0"/>
                <a:cs typeface="Arial" pitchFamily="34" charset="0"/>
              </a:rPr>
              <a:t>Цель:</a:t>
            </a:r>
            <a:r>
              <a:rPr lang="ru-RU" sz="1400" b="1" i="1" dirty="0">
                <a:solidFill>
                  <a:srgbClr val="6600CC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rgbClr val="6600CC"/>
                </a:solidFill>
                <a:ea typeface="Times New Roman" pitchFamily="18" charset="0"/>
                <a:cs typeface="Arial" pitchFamily="34" charset="0"/>
              </a:rPr>
              <a:t>обнаружить йод в соли </a:t>
            </a:r>
            <a:endParaRPr lang="ru-RU" dirty="0">
              <a:solidFill>
                <a:srgbClr val="6600CC"/>
              </a:solidFill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7" name="Объект 6" descr="C:\Users\HP\Downloads\3F64472F-20D1-4E08-A963-A29CC4748E3C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916832"/>
            <a:ext cx="3308854" cy="45266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648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283733"/>
              </p:ext>
            </p:extLst>
          </p:nvPr>
        </p:nvGraphicFramePr>
        <p:xfrm>
          <a:off x="683568" y="1772816"/>
          <a:ext cx="7920880" cy="45365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4653"/>
                <a:gridCol w="5001328"/>
                <a:gridCol w="2564899"/>
              </a:tblGrid>
              <a:tr h="1446333"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600" dirty="0">
                          <a:effectLst/>
                        </a:rPr>
                        <a:t>Название соли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600">
                          <a:effectLst/>
                        </a:rPr>
                        <a:t>Наличие йода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70355"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600" dirty="0">
                          <a:effectLst/>
                        </a:rPr>
                        <a:t>Морская соль крупная йодированная </a:t>
                      </a:r>
                      <a:r>
                        <a:rPr lang="en-US" sz="1600" dirty="0" err="1">
                          <a:effectLst/>
                        </a:rPr>
                        <a:t>Setra</a:t>
                      </a:r>
                      <a:r>
                        <a:rPr lang="en-US" sz="1600" dirty="0">
                          <a:effectLst/>
                        </a:rPr>
                        <a:t> Natural sea salt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600" dirty="0">
                          <a:effectLst/>
                        </a:rPr>
                        <a:t>Не обнаружено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69803"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600" dirty="0">
                          <a:effectLst/>
                        </a:rPr>
                        <a:t>Морская соль мелкая йодированная </a:t>
                      </a:r>
                      <a:r>
                        <a:rPr lang="en-US" sz="1600" dirty="0" err="1">
                          <a:effectLst/>
                        </a:rPr>
                        <a:t>Setra</a:t>
                      </a:r>
                      <a:r>
                        <a:rPr lang="en-US" sz="1600" dirty="0">
                          <a:effectLst/>
                        </a:rPr>
                        <a:t> Natural sea salt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600" dirty="0">
                          <a:effectLst/>
                        </a:rPr>
                        <a:t>Не обнаружено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75303"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en-US" sz="1600">
                          <a:effectLst/>
                        </a:rPr>
                        <a:t>Sea Salt</a:t>
                      </a:r>
                      <a:r>
                        <a:rPr lang="ru-RU" sz="1600">
                          <a:effectLst/>
                        </a:rPr>
                        <a:t> 4</a:t>
                      </a:r>
                      <a:r>
                        <a:rPr lang="en-US" sz="1600">
                          <a:effectLst/>
                        </a:rPr>
                        <a:t>Life</a:t>
                      </a:r>
                      <a:r>
                        <a:rPr lang="ru-RU" sz="1600">
                          <a:effectLst/>
                        </a:rPr>
                        <a:t> мелкая йодированная морская соль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600" dirty="0">
                          <a:effectLst/>
                        </a:rPr>
                        <a:t>Обнаружено (бледно голубой оттенок)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74710"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600">
                          <a:effectLst/>
                        </a:rPr>
                        <a:t>«Зимушка краса» соль йодированная выварочная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600" dirty="0">
                          <a:effectLst/>
                        </a:rPr>
                        <a:t>Не обнаружено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987824" y="476672"/>
            <a:ext cx="31570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>
                <a:solidFill>
                  <a:srgbClr val="002060"/>
                </a:solidFill>
              </a:rPr>
              <a:t>Результаты опытов</a:t>
            </a:r>
            <a:endParaRPr lang="ru-RU" sz="2800" u="sng" dirty="0"/>
          </a:p>
        </p:txBody>
      </p:sp>
    </p:spTree>
    <p:extLst>
      <p:ext uri="{BB962C8B-B14F-4D97-AF65-F5344CB8AC3E}">
        <p14:creationId xmlns:p14="http://schemas.microsoft.com/office/powerpoint/2010/main" val="311895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640960" cy="1143000"/>
          </a:xfrm>
        </p:spPr>
        <p:txBody>
          <a:bodyPr>
            <a:normAutofit/>
          </a:bodyPr>
          <a:lstStyle/>
          <a:p>
            <a:r>
              <a:rPr lang="ru-RU" sz="2800" b="1" u="sng" dirty="0" smtClean="0">
                <a:effectLst/>
              </a:rPr>
              <a:t>Опыт № 2 </a:t>
            </a:r>
            <a:br>
              <a:rPr lang="ru-RU" sz="2800" b="1" u="sng" dirty="0" smtClean="0">
                <a:effectLst/>
              </a:rPr>
            </a:br>
            <a:r>
              <a:rPr lang="ru-RU" sz="2800" b="1" u="sng" dirty="0" smtClean="0">
                <a:effectLst/>
              </a:rPr>
              <a:t>«Выращивание и обнаружение кристаллов соли»</a:t>
            </a:r>
            <a:endParaRPr lang="ru-RU" sz="2800" u="sng" dirty="0">
              <a:effectLst/>
            </a:endParaRP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2214546" y="1500174"/>
            <a:ext cx="457203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Цель: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вырастить кристаллы поваренной соли.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6600CC"/>
              </a:solidFill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C:\Users\Admin\Desktop\E4F8A3F2-0195-4D9B-840F-C904785EFDDA (1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857364"/>
            <a:ext cx="2190450" cy="1643074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85720" y="6000768"/>
            <a:ext cx="8643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6600CC"/>
                </a:solidFill>
                <a:ea typeface="Times New Roman" pitchFamily="18" charset="0"/>
                <a:cs typeface="Arial" pitchFamily="34" charset="0"/>
              </a:rPr>
              <a:t>Вывод: </a:t>
            </a:r>
            <a:r>
              <a:rPr lang="ru-RU" sz="1400" dirty="0" smtClean="0">
                <a:solidFill>
                  <a:srgbClr val="6600CC"/>
                </a:solidFill>
                <a:ea typeface="Times New Roman" pitchFamily="18" charset="0"/>
                <a:cs typeface="Arial" pitchFamily="34" charset="0"/>
              </a:rPr>
              <a:t>через несколько дней на нити и на блюдце образуются кристаллы соли. Это потому что раствор соленой воды поднимается по нити вверх. Вода испаряется, остается только соль, которая образует кристаллы.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643314"/>
            <a:ext cx="1607355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030" name="Picture 6" descr="C:\Users\Admin\Desktop\470376A4-16CB-4353-A44D-4E6B8557EA99 (1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2161645" y="2553208"/>
            <a:ext cx="3853885" cy="289083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46" y="2071678"/>
            <a:ext cx="3000396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11" name="TextBox 10"/>
          <p:cNvSpPr txBox="1"/>
          <p:nvPr/>
        </p:nvSpPr>
        <p:spPr>
          <a:xfrm>
            <a:off x="785786" y="3143248"/>
            <a:ext cx="10118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17.12.2018</a:t>
            </a:r>
            <a:endParaRPr lang="ru-RU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858016" y="2214554"/>
            <a:ext cx="10118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/>
              <a:t>22.12.2018</a:t>
            </a:r>
            <a:endParaRPr lang="ru-RU" sz="1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080120"/>
          </a:xfrm>
        </p:spPr>
        <p:txBody>
          <a:bodyPr>
            <a:normAutofit/>
          </a:bodyPr>
          <a:lstStyle/>
          <a:p>
            <a:r>
              <a:rPr lang="ru-RU" sz="2800" b="1" u="sng" dirty="0" smtClean="0">
                <a:solidFill>
                  <a:srgbClr val="002060"/>
                </a:solidFill>
                <a:effectLst/>
              </a:rPr>
              <a:t>Дневник наблюдений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694252"/>
              </p:ext>
            </p:extLst>
          </p:nvPr>
        </p:nvGraphicFramePr>
        <p:xfrm>
          <a:off x="683568" y="1988841"/>
          <a:ext cx="8064896" cy="4392489"/>
        </p:xfrm>
        <a:graphic>
          <a:graphicData uri="http://schemas.openxmlformats.org/drawingml/2006/table">
            <a:tbl>
              <a:tblPr firstRow="1" firstCol="1" bandRow="1"/>
              <a:tblGrid>
                <a:gridCol w="1286001"/>
                <a:gridCol w="6778895"/>
              </a:tblGrid>
              <a:tr h="5512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День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Происходящие изменения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9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 7 часов покоя появились первые признаки роста кристаллов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28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Активно образуются кристаллы соли вокруг нити, расположенной между стаканами с соляным раствором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27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Кристаллы продолжают расти, края стаканов покрываются кристаллами соли, количество воды в стаканах уменьшилось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4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Рост кристаллов приостановился, но толщина увеличивается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42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Изменений практически не наблюдается. В процессе опыта вся нить покрылась кристаллами соли.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283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640960" cy="1143000"/>
          </a:xfrm>
        </p:spPr>
        <p:txBody>
          <a:bodyPr>
            <a:normAutofit/>
          </a:bodyPr>
          <a:lstStyle/>
          <a:p>
            <a:r>
              <a:rPr lang="ru-RU" sz="2800" b="1" u="sng" dirty="0" smtClean="0">
                <a:effectLst/>
              </a:rPr>
              <a:t>Опыт № 3</a:t>
            </a:r>
            <a:br>
              <a:rPr lang="ru-RU" sz="2800" b="1" u="sng" dirty="0" smtClean="0">
                <a:effectLst/>
              </a:rPr>
            </a:br>
            <a:r>
              <a:rPr lang="ru-RU" sz="2800" b="1" u="sng" dirty="0" smtClean="0">
                <a:effectLst/>
              </a:rPr>
              <a:t>«Влияние соли на кожу»</a:t>
            </a:r>
            <a:endParaRPr lang="ru-RU" sz="2800" u="sng" dirty="0">
              <a:effectLst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2857488" y="1500174"/>
            <a:ext cx="42862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Times New Roman" pitchFamily="18" charset="0"/>
              </a:rPr>
              <a:t>Цель: </a:t>
            </a:r>
            <a:r>
              <a:rPr lang="ru-RU" sz="1400" dirty="0">
                <a:solidFill>
                  <a:srgbClr val="6600CC"/>
                </a:solidFill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Times New Roman" pitchFamily="18" charset="0"/>
              </a:rPr>
              <a:t>очему обувь портится?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6600CC"/>
              </a:solidFill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5572140"/>
            <a:ext cx="83582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6600CC"/>
                </a:solidFill>
                <a:ea typeface="Times New Roman" pitchFamily="18" charset="0"/>
                <a:cs typeface="Arial" pitchFamily="34" charset="0"/>
              </a:rPr>
              <a:t>Вывод:</a:t>
            </a:r>
            <a:r>
              <a:rPr lang="ru-RU" sz="1400" dirty="0" smtClean="0">
                <a:solidFill>
                  <a:srgbClr val="6600CC"/>
                </a:solidFill>
                <a:ea typeface="Times New Roman" pitchFamily="18" charset="0"/>
                <a:cs typeface="Arial" pitchFamily="34" charset="0"/>
              </a:rPr>
              <a:t>   Мы поняли, что соль, действительно, разрушительно действует на нашу обувь, делает кожу грубой и плотной. Ухаживать за ней очень важно! Если мы хотим продлить срок службы дорогих для нас вещей (сапог и ботинок), необходимо каждый день их мыть и начищать кремом. Это предотвратит проникновение соли и других химических веществ в кожу и сохранит обуви прочность и красивый вид.</a:t>
            </a:r>
            <a:endParaRPr lang="ru-RU" sz="1400" dirty="0" smtClean="0">
              <a:solidFill>
                <a:srgbClr val="6600CC"/>
              </a:solidFill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928802"/>
            <a:ext cx="257176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1928802"/>
            <a:ext cx="257176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7" y="1928802"/>
            <a:ext cx="2571769" cy="34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13" name="TextBox 12"/>
          <p:cNvSpPr txBox="1"/>
          <p:nvPr/>
        </p:nvSpPr>
        <p:spPr>
          <a:xfrm>
            <a:off x="357158" y="4857760"/>
            <a:ext cx="10118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17.12.2018</a:t>
            </a:r>
            <a:endParaRPr lang="ru-RU" sz="1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215074" y="4929198"/>
            <a:ext cx="10118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24.12.2018</a:t>
            </a:r>
            <a:endParaRPr lang="ru-RU" sz="1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640960" cy="1143000"/>
          </a:xfrm>
        </p:spPr>
        <p:txBody>
          <a:bodyPr>
            <a:normAutofit/>
          </a:bodyPr>
          <a:lstStyle/>
          <a:p>
            <a:r>
              <a:rPr lang="ru-RU" sz="2800" b="1" u="sng" dirty="0" smtClean="0">
                <a:effectLst/>
              </a:rPr>
              <a:t>Опыт № </a:t>
            </a:r>
            <a:r>
              <a:rPr lang="ru-RU" sz="2800" b="1" u="sng" dirty="0">
                <a:effectLst/>
              </a:rPr>
              <a:t>4</a:t>
            </a:r>
            <a:r>
              <a:rPr lang="ru-RU" sz="2800" b="1" u="sng" dirty="0" smtClean="0">
                <a:effectLst/>
              </a:rPr>
              <a:t/>
            </a:r>
            <a:br>
              <a:rPr lang="ru-RU" sz="2800" b="1" u="sng" dirty="0" smtClean="0">
                <a:effectLst/>
              </a:rPr>
            </a:br>
            <a:r>
              <a:rPr lang="ru-RU" sz="2800" b="1" u="sng" dirty="0" smtClean="0">
                <a:effectLst/>
              </a:rPr>
              <a:t> «Влияние соли на металлы»</a:t>
            </a:r>
            <a:endParaRPr lang="ru-RU" sz="2800" u="sng" dirty="0">
              <a:effectLst/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2928926" y="1500174"/>
            <a:ext cx="35004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Цель: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выявить как влияет соль на металлы.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857364"/>
            <a:ext cx="2678926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28596" y="5786454"/>
            <a:ext cx="82153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6600CC"/>
                </a:solidFill>
                <a:ea typeface="Times New Roman" pitchFamily="18" charset="0"/>
                <a:cs typeface="Times New Roman" pitchFamily="18" charset="0"/>
              </a:rPr>
              <a:t>Вывод:</a:t>
            </a:r>
            <a:r>
              <a:rPr lang="ru-RU" sz="1400" dirty="0" smtClean="0">
                <a:solidFill>
                  <a:srgbClr val="6600CC"/>
                </a:solidFill>
                <a:ea typeface="Times New Roman" pitchFamily="18" charset="0"/>
                <a:cs typeface="Times New Roman" pitchFamily="18" charset="0"/>
              </a:rPr>
              <a:t> можно сделать следующий, что соль на металлические предметы действует негативно, она ускоряет процесс ржавления металлических предметов, что приводит к их разрушению</a:t>
            </a:r>
            <a:r>
              <a:rPr lang="ru-RU" sz="1400" dirty="0" smtClean="0">
                <a:ea typeface="Times New Roman" pitchFamily="18" charset="0"/>
                <a:cs typeface="Times New Roman" pitchFamily="18" charset="0"/>
              </a:rPr>
              <a:t>.</a:t>
            </a:r>
            <a:endParaRPr lang="ru-RU" sz="1400" dirty="0" smtClean="0"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1857364"/>
            <a:ext cx="2714644" cy="36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1857364"/>
            <a:ext cx="2696785" cy="359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8" name="TextBox 7"/>
          <p:cNvSpPr txBox="1"/>
          <p:nvPr/>
        </p:nvSpPr>
        <p:spPr>
          <a:xfrm>
            <a:off x="285720" y="4929198"/>
            <a:ext cx="10118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17.12.2018</a:t>
            </a:r>
            <a:endParaRPr lang="ru-RU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215074" y="5000636"/>
            <a:ext cx="1005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24.12.2018</a:t>
            </a:r>
            <a:endParaRPr lang="ru-RU" sz="1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640960" cy="1143000"/>
          </a:xfrm>
        </p:spPr>
        <p:txBody>
          <a:bodyPr>
            <a:normAutofit/>
          </a:bodyPr>
          <a:lstStyle/>
          <a:p>
            <a:r>
              <a:rPr lang="ru-RU" sz="2800" b="1" u="sng" dirty="0" smtClean="0">
                <a:effectLst/>
              </a:rPr>
              <a:t>Опыт № 5</a:t>
            </a:r>
            <a:br>
              <a:rPr lang="ru-RU" sz="2800" b="1" u="sng" dirty="0" smtClean="0">
                <a:effectLst/>
              </a:rPr>
            </a:br>
            <a:r>
              <a:rPr lang="ru-RU" sz="2800" b="1" u="sng" dirty="0" smtClean="0">
                <a:effectLst/>
              </a:rPr>
              <a:t> «Влияние соли на плавучесть тел»</a:t>
            </a:r>
            <a:endParaRPr lang="ru-RU" sz="2800" u="sng" dirty="0">
              <a:effectLst/>
            </a:endParaRPr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2051720" y="1552077"/>
            <a:ext cx="64375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31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Цель: выяснить почему в солёной воде легче плавать?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cs typeface="Arial" pitchFamily="34" charset="0"/>
            </a:endParaRPr>
          </a:p>
          <a:p>
            <a:pPr marL="0" marR="0" lvl="0" indent="431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HP\Downloads\9EB85876-A06A-4056-8747-C8ACED33E096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0384" y="2627326"/>
            <a:ext cx="3115319" cy="237626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5" name="Рисунок 4" descr="C:\Users\HP\Downloads\EC4A61ED-4170-4093-B85D-11311BB9E349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32312" y="2587733"/>
            <a:ext cx="3095401" cy="237626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6" name="Рисунок 5" descr="C:\Users\HP\Downloads\66D9C057-3221-4093-AE8A-3BA06FD8EA6D (1)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66667" y="2627327"/>
            <a:ext cx="3043313" cy="2376264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sp>
        <p:nvSpPr>
          <p:cNvPr id="3" name="TextBox 2"/>
          <p:cNvSpPr txBox="1"/>
          <p:nvPr/>
        </p:nvSpPr>
        <p:spPr>
          <a:xfrm>
            <a:off x="755577" y="5877272"/>
            <a:ext cx="64807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31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6600CC"/>
                </a:solidFill>
                <a:ea typeface="Times New Roman" pitchFamily="18" charset="0"/>
                <a:cs typeface="Times New Roman" pitchFamily="18" charset="0"/>
              </a:rPr>
              <a:t>Вывод:</a:t>
            </a:r>
            <a:r>
              <a:rPr lang="ru-RU" sz="1400" dirty="0">
                <a:solidFill>
                  <a:srgbClr val="6600CC"/>
                </a:solidFill>
                <a:ea typeface="Times New Roman" pitchFamily="18" charset="0"/>
                <a:cs typeface="Times New Roman" pitchFamily="18" charset="0"/>
              </a:rPr>
              <a:t> Чем больше соли в воде, тем сложнее в ней утонуть. </a:t>
            </a:r>
            <a:br>
              <a:rPr lang="ru-RU" sz="1400" dirty="0">
                <a:solidFill>
                  <a:srgbClr val="6600CC"/>
                </a:solidFill>
                <a:ea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rgbClr val="6600CC"/>
                </a:solidFill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solidFill>
                  <a:srgbClr val="6600CC"/>
                </a:solidFill>
                <a:ea typeface="Times New Roman" pitchFamily="18" charset="0"/>
                <a:cs typeface="Times New Roman" pitchFamily="18" charset="0"/>
              </a:rPr>
            </a:br>
            <a:endParaRPr lang="ru-RU" sz="1400" dirty="0">
              <a:solidFill>
                <a:srgbClr val="6600CC"/>
              </a:solidFill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640960" cy="1143000"/>
          </a:xfrm>
        </p:spPr>
        <p:txBody>
          <a:bodyPr>
            <a:normAutofit/>
          </a:bodyPr>
          <a:lstStyle/>
          <a:p>
            <a:r>
              <a:rPr lang="ru-RU" sz="2800" b="1" u="sng" dirty="0" smtClean="0">
                <a:effectLst/>
              </a:rPr>
              <a:t>Опыт № 6</a:t>
            </a:r>
            <a:br>
              <a:rPr lang="ru-RU" sz="2800" b="1" u="sng" dirty="0" smtClean="0">
                <a:effectLst/>
              </a:rPr>
            </a:br>
            <a:r>
              <a:rPr lang="ru-RU" sz="2800" b="1" u="sng" dirty="0" smtClean="0">
                <a:effectLst/>
              </a:rPr>
              <a:t> «Соль как вещество, замедляющее порчу продуктов»</a:t>
            </a:r>
            <a:endParaRPr lang="ru-RU" sz="2800" u="sng" dirty="0">
              <a:effectLst/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382547" y="5968766"/>
            <a:ext cx="81439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Times New Roman" pitchFamily="18" charset="0"/>
              </a:rPr>
              <a:t>Следовательно, можно сделать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Times New Roman" pitchFamily="18" charset="0"/>
              </a:rPr>
              <a:t>вывод: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Times New Roman" pitchFamily="18" charset="0"/>
              </a:rPr>
              <a:t> соль предотвращает гниение, сохраняет продукты.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Times New Roman" pitchFamily="18" charset="0"/>
              </a:rPr>
              <a:t>Вот почему люди издавна солят капусту, огурцы, грибы и прочие продукты на зиму! Тем самым они «продляют их жизнь».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C:\Users\HP\Downloads\7E018255-0383-4593-901A-24A860115F05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27426" y="2329977"/>
            <a:ext cx="3672410" cy="284612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5" name="Рисунок 4" descr="C:\Users\HP\Downloads\E0635D73-4438-4F99-BE0A-429ED56D7A38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561297" y="2164348"/>
            <a:ext cx="1989795" cy="1550088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6" name="Рисунок 5" descr="C:\Users\HP\Downloads\61673F0F-91C5-4C22-8689-96EEB17889F9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464317" y="4235364"/>
            <a:ext cx="2183757" cy="1694104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sp>
        <p:nvSpPr>
          <p:cNvPr id="3" name="TextBox 2"/>
          <p:cNvSpPr txBox="1"/>
          <p:nvPr/>
        </p:nvSpPr>
        <p:spPr>
          <a:xfrm>
            <a:off x="1331640" y="5710153"/>
            <a:ext cx="1005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17.12.2018</a:t>
            </a:r>
            <a:endParaRPr lang="ru-RU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785087" y="5817535"/>
            <a:ext cx="1005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27.12.2018</a:t>
            </a:r>
            <a:endParaRPr lang="ru-RU" sz="1400" b="1" dirty="0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235713" y="1513672"/>
            <a:ext cx="64375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31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Цель: выяснить действительно, ли соль предотвращает порчу продуктов?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cs typeface="Arial" pitchFamily="34" charset="0"/>
            </a:endParaRPr>
          </a:p>
          <a:p>
            <a:pPr marL="0" marR="0" lvl="0" indent="431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C:\Users\HP\Downloads\0C525576-610F-408B-B729-8D738B363015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07006" y="2380235"/>
            <a:ext cx="3830835" cy="300677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332656"/>
            <a:ext cx="76328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2800" b="1" u="sng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Опыт № 7 «Соль как чистящее средство»</a:t>
            </a:r>
            <a:endParaRPr lang="ru-RU" sz="2800" dirty="0">
              <a:solidFill>
                <a:srgbClr val="00206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235713" y="1513672"/>
            <a:ext cx="64375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31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Цель: выяснить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 действительно ли соль обладает чистящими свойствами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cs typeface="Arial" pitchFamily="34" charset="0"/>
            </a:endParaRPr>
          </a:p>
          <a:p>
            <a:pPr marL="0" marR="0" lvl="0" indent="431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HP\Downloads\C7FF911B-F951-4381-AB06-BFE62529E6FA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16832"/>
            <a:ext cx="5760640" cy="393363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123728" y="6099736"/>
            <a:ext cx="51125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6600CC"/>
                </a:solidFill>
                <a:ea typeface="Times New Roman" pitchFamily="18" charset="0"/>
                <a:cs typeface="Times New Roman" pitchFamily="18" charset="0"/>
              </a:rPr>
              <a:t>Вывод: </a:t>
            </a:r>
            <a:r>
              <a:rPr lang="ru-RU" sz="1400" dirty="0" smtClean="0">
                <a:solidFill>
                  <a:srgbClr val="6600CC"/>
                </a:solidFill>
                <a:ea typeface="Times New Roman" pitchFamily="18" charset="0"/>
                <a:cs typeface="Times New Roman" pitchFamily="18" charset="0"/>
              </a:rPr>
              <a:t>соль действительно обладает чистящими свойствами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09493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136904" cy="6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2800" b="1" u="sng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Опыт № 8 «Соль понижает температуру»</a:t>
            </a:r>
            <a:endParaRPr lang="ru-RU" sz="2800" dirty="0">
              <a:solidFill>
                <a:srgbClr val="00206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C:\Users\HP\Downloads\EB8BB968-833E-40D0-BD1D-E82F94DA2FDE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16832"/>
            <a:ext cx="5939790" cy="445643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123728" y="1484784"/>
            <a:ext cx="64375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31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600CC"/>
                </a:solidFill>
                <a:effectLst/>
                <a:ea typeface="Times New Roman" pitchFamily="18" charset="0"/>
                <a:cs typeface="Arial" pitchFamily="34" charset="0"/>
              </a:rPr>
              <a:t>Цель: выяснить действительно ли соль понижает температуру?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cs typeface="Arial" pitchFamily="34" charset="0"/>
            </a:endParaRPr>
          </a:p>
          <a:p>
            <a:pPr marL="0" marR="0" lvl="0" indent="431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6600CC"/>
              </a:solidFill>
              <a:effectLst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5776" y="6363141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400" b="1" dirty="0">
                <a:solidFill>
                  <a:srgbClr val="6600CC"/>
                </a:solidFill>
                <a:ea typeface="Times New Roman" pitchFamily="18" charset="0"/>
                <a:cs typeface="Times New Roman" pitchFamily="18" charset="0"/>
              </a:rPr>
              <a:t>Вывод: </a:t>
            </a:r>
            <a:r>
              <a:rPr lang="ru-RU" sz="1400" dirty="0">
                <a:solidFill>
                  <a:srgbClr val="6600CC"/>
                </a:solidFill>
                <a:ea typeface="Times New Roman" pitchFamily="18" charset="0"/>
                <a:cs typeface="Times New Roman" pitchFamily="18" charset="0"/>
              </a:rPr>
              <a:t>соль действительно </a:t>
            </a:r>
            <a:r>
              <a:rPr lang="ru-RU" sz="1400" dirty="0" smtClean="0">
                <a:solidFill>
                  <a:srgbClr val="6600CC"/>
                </a:solidFill>
                <a:ea typeface="Times New Roman" pitchFamily="18" charset="0"/>
                <a:cs typeface="Times New Roman" pitchFamily="18" charset="0"/>
              </a:rPr>
              <a:t>понижает температуру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31980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effectLst/>
              </a:rPr>
              <a:t>Заключение</a:t>
            </a:r>
            <a:endParaRPr lang="ru-RU" sz="32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34" y="2000240"/>
            <a:ext cx="8143932" cy="2000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1400" dirty="0" smtClean="0">
                <a:solidFill>
                  <a:srgbClr val="6600CC"/>
                </a:solidFill>
              </a:rPr>
              <a:t>Полный отказ от соли невозможен, поскольку при ее отсутствии возможен летальный исход. Почему? Потому, что человеческое тело на 70 % состоит из воды. А соль регулирует водный баланс в организме человека.</a:t>
            </a:r>
          </a:p>
          <a:p>
            <a:pPr indent="457200" algn="just"/>
            <a:r>
              <a:rPr lang="ru-RU" sz="1400" dirty="0" smtClean="0">
                <a:solidFill>
                  <a:srgbClr val="6600CC"/>
                </a:solidFill>
              </a:rPr>
              <a:t>Главное помнить, что соль в ложке – лекарство, в чашке яд. Я думаю, что практически любой полезный и нужный продукт может стать опасным для человека и природы при неразумном его использовании. </a:t>
            </a:r>
          </a:p>
          <a:p>
            <a:r>
              <a:rPr lang="ru-RU" dirty="0" smtClean="0">
                <a:solidFill>
                  <a:srgbClr val="6600CC"/>
                </a:solidFill>
              </a:rPr>
              <a:t/>
            </a:r>
            <a:br>
              <a:rPr lang="ru-RU" dirty="0" smtClean="0">
                <a:solidFill>
                  <a:srgbClr val="6600CC"/>
                </a:solidFill>
              </a:rPr>
            </a:br>
            <a:endParaRPr lang="ru-RU" dirty="0">
              <a:solidFill>
                <a:srgbClr val="6600CC"/>
              </a:solidFill>
            </a:endParaRPr>
          </a:p>
        </p:txBody>
      </p:sp>
      <p:pic>
        <p:nvPicPr>
          <p:cNvPr id="5" name="Picture 2" descr="https://avatars.mds.yandex.net/get-zen_doc/127510/pub_5b9670745960b700aa68680d_5b96713ef3ce7200aad8a3f6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429132"/>
            <a:ext cx="2500330" cy="1875248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6" name="Picture 2" descr="https://static5.depositphotos.com/1005901/405/i/950/depositphotos_4051479-stock-photo-glass-saltcellar-with-salt-insulat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3929066"/>
            <a:ext cx="1643074" cy="248524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43011" name="Picture 3" descr="http://gorod-aksay.ru/tinybrowser/images/question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3714752"/>
            <a:ext cx="2204371" cy="257176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71670" y="2643182"/>
            <a:ext cx="51635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latin typeface="+mj-lt"/>
              </a:rPr>
              <a:t>Спасибо за внимание!</a:t>
            </a:r>
            <a:endParaRPr lang="ru-RU" sz="4000" b="1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8ed67e5f44a451027d970172bb28b10b45a8"/>
</p:tagLst>
</file>

<file path=ppt/theme/theme1.xml><?xml version="1.0" encoding="utf-8"?>
<a:theme xmlns:a="http://schemas.openxmlformats.org/drawingml/2006/main" name="Тема Office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1091</TotalTime>
  <Words>2890</Words>
  <Application>Microsoft Office PowerPoint</Application>
  <PresentationFormat>Экран (4:3)</PresentationFormat>
  <Paragraphs>499</Paragraphs>
  <Slides>44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0" baseType="lpstr">
      <vt:lpstr>Arial</vt:lpstr>
      <vt:lpstr>Calibri</vt:lpstr>
      <vt:lpstr>Lucida Sans Unicode</vt:lpstr>
      <vt:lpstr>Times New Roman</vt:lpstr>
      <vt:lpstr>Wingdings</vt:lpstr>
      <vt:lpstr>Тема Office</vt:lpstr>
      <vt:lpstr>Городская научно – практическая конференция «Планета эрудитов» Название «Соль: дуг или враг» Секция «Человек и его здоровье»</vt:lpstr>
      <vt:lpstr>ЦЕЛЬ ИССЛЕДОВАНИЯ:</vt:lpstr>
      <vt:lpstr>МЕТОДЫ ИССЛЕДОВАНИЯ</vt:lpstr>
      <vt:lpstr>Гипотеза</vt:lpstr>
      <vt:lpstr> Этапы работы </vt:lpstr>
      <vt:lpstr> Что такое соль? </vt:lpstr>
      <vt:lpstr> Происхождение соли на Земле </vt:lpstr>
      <vt:lpstr> Происхождение соли на Земле </vt:lpstr>
      <vt:lpstr>Презентация PowerPoint</vt:lpstr>
      <vt:lpstr> Добыча соли </vt:lpstr>
      <vt:lpstr>Строгановы - соляные короли и меценаты</vt:lpstr>
      <vt:lpstr>Виды пищевой соли Данные виды соли являются самыми основными.  Все три разновидности отличаются по способу добычи и очистки. </vt:lpstr>
      <vt:lpstr>Сорта пищевой соли</vt:lpstr>
      <vt:lpstr>Экзотические виды соли</vt:lpstr>
      <vt:lpstr>Экзотические виды соли</vt:lpstr>
      <vt:lpstr>Экзотические виды соли</vt:lpstr>
      <vt:lpstr>Употребление и применение соли</vt:lpstr>
      <vt:lpstr>Вред соли для здоровья человека</vt:lpstr>
      <vt:lpstr>Презентация PowerPoint</vt:lpstr>
      <vt:lpstr>Посещение соляной пещеры</vt:lpstr>
      <vt:lpstr>Соль в творчестве русского народа</vt:lpstr>
      <vt:lpstr>Экспериментальная часть. Исследования</vt:lpstr>
      <vt:lpstr>Экспериментальная часть. Исследования</vt:lpstr>
      <vt:lpstr>Экспериментальная часть. Исследования</vt:lpstr>
      <vt:lpstr>Экспериментальная часть. Исследования</vt:lpstr>
      <vt:lpstr>Экспериментальная часть. Исследования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Опыт № 1  «Обнаружение йода в исследуемых образцах соли»</vt:lpstr>
      <vt:lpstr>Презентация PowerPoint</vt:lpstr>
      <vt:lpstr>Опыт № 2  «Выращивание и обнаружение кристаллов соли»</vt:lpstr>
      <vt:lpstr>Дневник наблюдений</vt:lpstr>
      <vt:lpstr>Опыт № 3 «Влияние соли на кожу»</vt:lpstr>
      <vt:lpstr>Опыт № 4  «Влияние соли на металлы»</vt:lpstr>
      <vt:lpstr>Опыт № 5  «Влияние соли на плавучесть тел»</vt:lpstr>
      <vt:lpstr>Опыт № 6  «Соль как вещество, замедляющее порчу продуктов»</vt:lpstr>
      <vt:lpstr>Презентация PowerPoint</vt:lpstr>
      <vt:lpstr>Презентация PowerPoint</vt:lpstr>
      <vt:lpstr>Заключение</vt:lpstr>
      <vt:lpstr>Презентация PowerPoint</vt:lpstr>
    </vt:vector>
  </TitlesOfParts>
  <Company>presentation-creation.ru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Синие кубики</dc:title>
  <dc:creator>obstinate</dc:creator>
  <dc:description>Шаблон презентации с сайта https://presentation-creation.ru/</dc:description>
  <cp:lastModifiedBy>HP</cp:lastModifiedBy>
  <cp:revision>226</cp:revision>
  <dcterms:created xsi:type="dcterms:W3CDTF">2018-02-25T09:09:03Z</dcterms:created>
  <dcterms:modified xsi:type="dcterms:W3CDTF">2019-01-17T08:58:44Z</dcterms:modified>
</cp:coreProperties>
</file>